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18"/>
  </p:notesMasterIdLst>
  <p:sldIdLst>
    <p:sldId id="256" r:id="rId5"/>
    <p:sldId id="257" r:id="rId6"/>
    <p:sldId id="402" r:id="rId7"/>
    <p:sldId id="409" r:id="rId8"/>
    <p:sldId id="355" r:id="rId9"/>
    <p:sldId id="410" r:id="rId10"/>
    <p:sldId id="260" r:id="rId11"/>
    <p:sldId id="317" r:id="rId12"/>
    <p:sldId id="407" r:id="rId13"/>
    <p:sldId id="403" r:id="rId14"/>
    <p:sldId id="406" r:id="rId15"/>
    <p:sldId id="405" r:id="rId16"/>
    <p:sldId id="411" r:id="rId17"/>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68587E-9B18-C726-E709-E30DC9502B81}" name="Rebecca Levine" initials="RL" userId="S::rlevine@n4a.org::4544a3da-bcee-47c4-a6cd-df1ff86a2520" providerId="AD"/>
  <p188:author id="{C4815BF2-3B83-3E1C-381F-A74745E68952}" name="Meredith Hanley" initials="MH" userId="S::mhanley@n4a.org::94ba15ec-6f57-4da7-8dba-3880e7903b57" providerId="AD"/>
  <p188:author id="{7F0768F5-CBF2-D40B-28EB-4CB0198B38A4}" name="Sandy Markwood" initials="SM" userId="S::smarkwood@usaging.org::9d0bcb76-15e4-4bf0-aadf-17fa9e8924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B"/>
    <a:srgbClr val="594081"/>
    <a:srgbClr val="6B3D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FE13D-568C-49C6-9F43-29921E30536D}" v="1" dt="2022-07-05T14:29:09.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709" autoAdjust="0"/>
  </p:normalViewPr>
  <p:slideViewPr>
    <p:cSldViewPr snapToGrid="0" snapToObjects="1">
      <p:cViewPr varScale="1">
        <p:scale>
          <a:sx n="60" d="100"/>
          <a:sy n="60" d="100"/>
        </p:scale>
        <p:origin x="1460"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A57D6FB1-E87F-4FD5-A1BF-29FE6C1C7158}" type="datetimeFigureOut">
              <a:rPr lang="en-US" smtClean="0"/>
              <a:t>7/5/2022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5CF99128-CB8E-4D5C-A9CE-7D245ADDFF40}" type="slidenum">
              <a:rPr lang="en-US" smtClean="0"/>
              <a:t>‹#›</a:t>
            </a:fld>
            <a:endParaRPr lang="en-US"/>
          </a:p>
        </p:txBody>
      </p:sp>
    </p:spTree>
    <p:extLst>
      <p:ext uri="{BB962C8B-B14F-4D97-AF65-F5344CB8AC3E}">
        <p14:creationId xmlns:p14="http://schemas.microsoft.com/office/powerpoint/2010/main" val="38379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ia.nih.gov/news/social-isolation-loneliness-older-people-pose-health-risk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ubmed.ncbi.nlm.nih.gov/2709184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pubmed.ncbi.nlm.nih.gov/28320380/" TargetMode="External"/><Relationship Id="rId4" Type="http://schemas.openxmlformats.org/officeDocument/2006/relationships/hyperlink" Target="https://www.ncbi.nlm.nih.gov/pmc/articles/PMC559878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epblue.lib.umich.edu/bitstream/handle/2027.42/162549/0212_NPHA-loneliness-report-FINAL-09112020-handl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27589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Social isolation and loneliness are growing public health concerns. While many Aging Network programs and services incorporated social engagement prior to the COVID-19 pandemic, the pandemic has amplified the importance of enhancing existing and developing new social engagement programming to mitigate and prevent the negative effects of social isolation and loneliness. </a:t>
            </a:r>
          </a:p>
        </p:txBody>
      </p:sp>
      <p:sp>
        <p:nvSpPr>
          <p:cNvPr id="4" name="Slide Number Placeholder 3"/>
          <p:cNvSpPr>
            <a:spLocks noGrp="1"/>
          </p:cNvSpPr>
          <p:nvPr>
            <p:ph type="sldNum" sz="quarter" idx="5"/>
          </p:nvPr>
        </p:nvSpPr>
        <p:spPr/>
        <p:txBody>
          <a:bodyPr/>
          <a:lstStyle/>
          <a:p>
            <a:fld id="{5CF99128-CB8E-4D5C-A9CE-7D245ADDFF40}" type="slidenum">
              <a:rPr lang="en-US" smtClean="0"/>
              <a:t>1</a:t>
            </a:fld>
            <a:endParaRPr lang="en-US"/>
          </a:p>
        </p:txBody>
      </p:sp>
    </p:spTree>
    <p:extLst>
      <p:ext uri="{BB962C8B-B14F-4D97-AF65-F5344CB8AC3E}">
        <p14:creationId xmlns:p14="http://schemas.microsoft.com/office/powerpoint/2010/main" val="185247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Courier New" panose="02070309020205020404" pitchFamily="49" charset="0"/>
              <a:buNone/>
            </a:pPr>
            <a:r>
              <a:rPr lang="en-US" sz="1100" b="0" u="none" dirty="0">
                <a:solidFill>
                  <a:srgbClr val="0563C1"/>
                </a:solidFill>
                <a:effectLst/>
                <a:latin typeface="Verdana" panose="020B0604030504040204" pitchFamily="34" charset="0"/>
                <a:ea typeface="Times New Roman" panose="02020603050405020304" pitchFamily="18" charset="0"/>
              </a:rPr>
              <a:t>Social isolation is the objective physical separation from others (</a:t>
            </a:r>
            <a:r>
              <a:rPr lang="en-US" sz="1100" b="0" u="none" dirty="0">
                <a:solidFill>
                  <a:srgbClr val="0563C1"/>
                </a:solidFill>
                <a:effectLst/>
                <a:latin typeface="Verdana" panose="020B0604030504040204" pitchFamily="34" charset="0"/>
                <a:ea typeface="Times New Roman" panose="02020603050405020304" pitchFamily="18" charset="0"/>
                <a:hlinkClick r:id="rId3"/>
              </a:rPr>
              <a:t>NIA, 2019</a:t>
            </a:r>
            <a:r>
              <a:rPr lang="en-US" sz="1100" b="0" u="none" dirty="0">
                <a:effectLst/>
                <a:latin typeface="Verdana" panose="020B0604030504040204" pitchFamily="34" charset="0"/>
                <a:ea typeface="Times New Roman" panose="02020603050405020304" pitchFamily="18" charset="0"/>
              </a:rPr>
              <a:t>)</a:t>
            </a:r>
            <a:r>
              <a:rPr lang="en-US" sz="1100" b="0" dirty="0">
                <a:effectLst/>
                <a:latin typeface="Verdana" panose="020B0604030504040204" pitchFamily="34" charset="0"/>
                <a:ea typeface="Times New Roman" panose="02020603050405020304" pitchFamily="18" charset="0"/>
              </a:rPr>
              <a:t> and is commonly described as a quantifiable lack of relationships or infrequent social contact. Loneliness is the subjective feeling or perception of being alone (</a:t>
            </a:r>
            <a:r>
              <a:rPr lang="en-US" sz="1100" b="0" u="sng" dirty="0">
                <a:solidFill>
                  <a:srgbClr val="0563C1"/>
                </a:solidFill>
                <a:effectLst/>
                <a:latin typeface="Verdana" panose="020B0604030504040204" pitchFamily="34" charset="0"/>
                <a:ea typeface="Times New Roman" panose="02020603050405020304" pitchFamily="18" charset="0"/>
                <a:hlinkClick r:id="rId3"/>
              </a:rPr>
              <a:t>NIA, 2019</a:t>
            </a:r>
            <a:r>
              <a:rPr lang="en-US" sz="1100" b="0" dirty="0">
                <a:effectLst/>
                <a:latin typeface="Verdana" panose="020B0604030504040204" pitchFamily="34" charset="0"/>
                <a:ea typeface="Times New Roman" panose="02020603050405020304" pitchFamily="18" charset="0"/>
              </a:rPr>
              <a:t>). </a:t>
            </a:r>
            <a:r>
              <a:rPr lang="en-US" sz="800" b="0" dirty="0">
                <a:effectLst/>
                <a:latin typeface="Calibri" panose="020F0502020204030204" pitchFamily="34" charset="0"/>
                <a:ea typeface="PMingLiU" panose="02020500000000000000" pitchFamily="18" charset="-120"/>
                <a:cs typeface="Arial" panose="020B0604020202020204" pitchFamily="34" charset="0"/>
              </a:rPr>
              <a:t>Both are associated with negative physical and mental health impacts. </a:t>
            </a:r>
            <a:endParaRPr lang="en-US" sz="1400" b="1" dirty="0">
              <a:effectLst/>
              <a:latin typeface="Times New Roman" panose="02020603050405020304" pitchFamily="18" charset="0"/>
              <a:ea typeface="Times New Roman" panose="02020603050405020304" pitchFamily="18" charset="0"/>
            </a:endParaRPr>
          </a:p>
          <a:p>
            <a:pPr marL="0" indent="0" algn="l">
              <a:buFont typeface="Courier New" panose="02070309020205020404" pitchFamily="49"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5CF99128-CB8E-4D5C-A9CE-7D245ADDFF40}" type="slidenum">
              <a:rPr lang="en-US" smtClean="0"/>
              <a:t>3</a:t>
            </a:fld>
            <a:endParaRPr lang="en-US"/>
          </a:p>
        </p:txBody>
      </p:sp>
    </p:spTree>
    <p:extLst>
      <p:ext uri="{BB962C8B-B14F-4D97-AF65-F5344CB8AC3E}">
        <p14:creationId xmlns:p14="http://schemas.microsoft.com/office/powerpoint/2010/main" val="170807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Research has shown the negative impacts of social isolation and loneliness. </a:t>
            </a:r>
            <a:r>
              <a:rPr lang="en-US" sz="1200" dirty="0">
                <a:effectLst/>
                <a:latin typeface="+mn-lt"/>
                <a:ea typeface="Times New Roman" panose="02020603050405020304" pitchFamily="18" charset="0"/>
              </a:rPr>
              <a:t>Individuals experiencing loneliness and/or social isolation:</a:t>
            </a:r>
            <a:endParaRPr lang="en-US" sz="1200" dirty="0">
              <a:latin typeface="+mn-lt"/>
              <a:ea typeface="Times New Roman" panose="02020603050405020304" pitchFamily="18" charset="0"/>
            </a:endParaRPr>
          </a:p>
          <a:p>
            <a:pPr marL="171450" indent="-171450">
              <a:spcBef>
                <a:spcPts val="0"/>
              </a:spcBef>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Experience an increased risk of developing coronary heart disease or stroke (</a:t>
            </a:r>
            <a:r>
              <a:rPr lang="en-US" sz="1200" b="1" u="sng" dirty="0" err="1">
                <a:solidFill>
                  <a:srgbClr val="00A19B"/>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Valtorta</a:t>
            </a:r>
            <a:r>
              <a:rPr lang="en-US" sz="1200" b="1" u="sng" dirty="0">
                <a:solidFill>
                  <a:srgbClr val="00A19B"/>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et al., 2016a</a:t>
            </a:r>
            <a:r>
              <a:rPr lang="en-US" sz="1200" dirty="0">
                <a:effectLst/>
                <a:latin typeface="+mn-lt"/>
                <a:ea typeface="Times New Roman" panose="02020603050405020304" pitchFamily="18" charset="0"/>
                <a:cs typeface="Times New Roman" panose="02020603050405020304" pitchFamily="18" charset="0"/>
              </a:rPr>
              <a:t>).  </a:t>
            </a:r>
            <a:endParaRPr lang="en-US" sz="1200" dirty="0">
              <a:latin typeface="+mn-lt"/>
              <a:ea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Experience an increased risk of mortality from all causes (</a:t>
            </a:r>
            <a:r>
              <a:rPr lang="en-US" sz="1200" b="1" u="sng" dirty="0">
                <a:solidFill>
                  <a:srgbClr val="00A19B"/>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Holt-Lunstad et al., 2017</a:t>
            </a:r>
            <a:r>
              <a:rPr lang="en-US" sz="1200" dirty="0">
                <a:effectLst/>
                <a:latin typeface="+mn-lt"/>
                <a:ea typeface="Times New Roman" panose="02020603050405020304" pitchFamily="18" charset="0"/>
                <a:cs typeface="Times New Roman" panose="02020603050405020304" pitchFamily="18" charset="0"/>
              </a:rPr>
              <a:t>). </a:t>
            </a:r>
            <a:endParaRPr lang="en-US" sz="1200" dirty="0">
              <a:latin typeface="+mn-lt"/>
              <a:ea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pPr>
            <a:r>
              <a:rPr lang="en-US" sz="1200" dirty="0">
                <a:effectLst/>
                <a:latin typeface="+mn-lt"/>
                <a:ea typeface="Times New Roman" panose="02020603050405020304" pitchFamily="18" charset="0"/>
                <a:cs typeface="Times New Roman" panose="02020603050405020304" pitchFamily="18" charset="0"/>
              </a:rPr>
              <a:t>Experience higher rates of mental health conditions like depression and anxiety (</a:t>
            </a:r>
            <a:r>
              <a:rPr lang="en-US" sz="1200" b="1" u="sng" dirty="0" err="1">
                <a:solidFill>
                  <a:srgbClr val="00A19B"/>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Beutel</a:t>
            </a:r>
            <a:r>
              <a:rPr lang="en-US" sz="1200" b="1" u="sng" dirty="0">
                <a:solidFill>
                  <a:srgbClr val="00A19B"/>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et al., 2017</a:t>
            </a:r>
            <a:r>
              <a:rPr lang="en-US" sz="1200" dirty="0">
                <a:effectLst/>
                <a:latin typeface="+mn-lt"/>
                <a:ea typeface="Times New Roman" panose="02020603050405020304" pitchFamily="18" charset="0"/>
                <a:cs typeface="Times New Roman" panose="02020603050405020304" pitchFamily="18" charset="0"/>
              </a:rPr>
              <a:t>).</a:t>
            </a:r>
            <a:endParaRPr lang="en-US" sz="1200" dirty="0">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F99128-CB8E-4D5C-A9CE-7D245ADDFF40}" type="slidenum">
              <a:rPr lang="en-US" smtClean="0"/>
              <a:t>4</a:t>
            </a:fld>
            <a:endParaRPr lang="en-US"/>
          </a:p>
        </p:txBody>
      </p:sp>
    </p:spTree>
    <p:extLst>
      <p:ext uri="{BB962C8B-B14F-4D97-AF65-F5344CB8AC3E}">
        <p14:creationId xmlns:p14="http://schemas.microsoft.com/office/powerpoint/2010/main" val="174865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00"/>
              </a:lnSpc>
              <a:spcBef>
                <a:spcPts val="0"/>
              </a:spcBef>
              <a:spcAft>
                <a:spcPts val="1000"/>
              </a:spcAft>
              <a:buClrTx/>
              <a:buSzTx/>
              <a:buFont typeface="Symbol" panose="05050102010706020507" pitchFamily="18" charset="2"/>
              <a:buNone/>
              <a:tabLst>
                <a:tab pos="118745" algn="l"/>
              </a:tabLst>
              <a:defRPr/>
            </a:pPr>
            <a:r>
              <a:rPr lang="en-US"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rPr>
              <a:t>In addition to the health costs, there is a financial cost to social isolation. A 2017 joint study by AARP, Stanford and Harvard found that the Medicare program spends an estimated $1608 more per person annually for every socially isolated older adult, compared with those who were not socially isolated—a level of spending comparable to what Medicare pays for certain chronic conditions, such as high blood pressure or arthritis. </a:t>
            </a:r>
          </a:p>
          <a:p>
            <a:pPr marL="0" marR="0" lvl="0" indent="0" algn="l" defTabSz="914400" rtl="0" eaLnBrk="1" fontAlgn="auto" latinLnBrk="0" hangingPunct="1">
              <a:lnSpc>
                <a:spcPts val="1600"/>
              </a:lnSpc>
              <a:spcBef>
                <a:spcPts val="0"/>
              </a:spcBef>
              <a:spcAft>
                <a:spcPts val="1000"/>
              </a:spcAft>
              <a:buClrTx/>
              <a:buSzTx/>
              <a:buFont typeface="Symbol" panose="05050102010706020507" pitchFamily="18" charset="2"/>
              <a:buNone/>
              <a:tabLst>
                <a:tab pos="118745" algn="l"/>
              </a:tabLst>
              <a:defRPr/>
            </a:pPr>
            <a:endParaRPr lang="en-US"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endParaRPr>
          </a:p>
          <a:p>
            <a:pPr marL="0" marR="0" lvl="0" indent="0" algn="l" defTabSz="914400" rtl="0" eaLnBrk="1" fontAlgn="auto" latinLnBrk="0" hangingPunct="1">
              <a:lnSpc>
                <a:spcPts val="1600"/>
              </a:lnSpc>
              <a:spcBef>
                <a:spcPts val="0"/>
              </a:spcBef>
              <a:spcAft>
                <a:spcPts val="1000"/>
              </a:spcAft>
              <a:buClrTx/>
              <a:buSzTx/>
              <a:buFont typeface="Symbol" panose="05050102010706020507" pitchFamily="18" charset="2"/>
              <a:buNone/>
              <a:tabLst>
                <a:tab pos="118745" algn="l"/>
              </a:tabLst>
              <a:defRPr/>
            </a:pPr>
            <a:r>
              <a:rPr lang="en-US"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rPr>
              <a:t>In total, the study estimated that a lack of social contact among older adults is associated with an estimated $6.7 billion in additional Medicare spending annually.</a:t>
            </a:r>
          </a:p>
          <a:p>
            <a:pPr marL="0" marR="0" lvl="0" indent="0" algn="l" defTabSz="914400" rtl="0" eaLnBrk="1" fontAlgn="auto" latinLnBrk="0" hangingPunct="1">
              <a:lnSpc>
                <a:spcPts val="1600"/>
              </a:lnSpc>
              <a:spcBef>
                <a:spcPts val="0"/>
              </a:spcBef>
              <a:spcAft>
                <a:spcPts val="1000"/>
              </a:spcAft>
              <a:buClrTx/>
              <a:buSzTx/>
              <a:buFont typeface="Symbol" panose="05050102010706020507" pitchFamily="18" charset="2"/>
              <a:buNone/>
              <a:tabLst>
                <a:tab pos="118745" algn="l"/>
              </a:tabLst>
              <a:defRPr/>
            </a:pPr>
            <a:endParaRPr lang="en-US"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endParaRPr>
          </a:p>
          <a:p>
            <a:pPr marL="0" marR="0" lvl="0" indent="0" algn="l" defTabSz="914400" rtl="0" eaLnBrk="1" fontAlgn="auto" latinLnBrk="0" hangingPunct="1">
              <a:lnSpc>
                <a:spcPts val="1600"/>
              </a:lnSpc>
              <a:spcBef>
                <a:spcPts val="0"/>
              </a:spcBef>
              <a:spcAft>
                <a:spcPts val="1000"/>
              </a:spcAft>
              <a:buClrTx/>
              <a:buSzTx/>
              <a:buFont typeface="Symbol" panose="05050102010706020507" pitchFamily="18" charset="2"/>
              <a:buNone/>
              <a:tabLst>
                <a:tab pos="118745" algn="l"/>
              </a:tabLst>
              <a:defRPr/>
            </a:pPr>
            <a:endParaRPr lang="en-US"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endParaRPr>
          </a:p>
          <a:p>
            <a:pPr marL="342900" marR="0" lvl="0" indent="-342900">
              <a:lnSpc>
                <a:spcPts val="1600"/>
              </a:lnSpc>
              <a:spcBef>
                <a:spcPts val="0"/>
              </a:spcBef>
              <a:spcAft>
                <a:spcPts val="1000"/>
              </a:spcAft>
              <a:buFont typeface="Symbol" panose="05050102010706020507" pitchFamily="18" charset="2"/>
              <a:buChar char=""/>
              <a:tabLst>
                <a:tab pos="118745" algn="l"/>
              </a:tabLst>
            </a:pPr>
            <a:endParaRPr lang="en-US" sz="1400" dirty="0">
              <a:solidFill>
                <a:srgbClr val="000000"/>
              </a:solidFill>
              <a:effectLst/>
              <a:latin typeface="Avenir LT Std 35 Light"/>
              <a:ea typeface="Times New Roman" panose="02020603050405020304" pitchFamily="18"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67E890AE-C142-4A46-BA3A-9BD17911D291}" type="slidenum">
              <a:rPr lang="en-US" smtClean="0"/>
              <a:t>5</a:t>
            </a:fld>
            <a:endParaRPr lang="en-US"/>
          </a:p>
        </p:txBody>
      </p:sp>
    </p:spTree>
    <p:extLst>
      <p:ext uri="{BB962C8B-B14F-4D97-AF65-F5344CB8AC3E}">
        <p14:creationId xmlns:p14="http://schemas.microsoft.com/office/powerpoint/2010/main" val="322102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dirty="0">
                <a:effectLst/>
                <a:latin typeface="Verdana" panose="020B0604030504040204" pitchFamily="34" charset="0"/>
                <a:ea typeface="Times New Roman" panose="02020603050405020304" pitchFamily="18" charset="0"/>
              </a:rPr>
              <a:t>Social isolation and loneliness continued to be critical issues during the COVID-19 pandemic and emphasis on addressing and preventing both through social engagement and connections will continue as the pandemic evolves. </a:t>
            </a:r>
            <a:r>
              <a:rPr lang="en-US" sz="1800" dirty="0">
                <a:effectLst/>
                <a:ea typeface="Calibri" panose="020F0502020204030204" pitchFamily="34" charset="0"/>
                <a:cs typeface="Times New Roman" panose="02020603050405020304" pitchFamily="18" charset="0"/>
              </a:rPr>
              <a:t>A 2020 National Poll on Healthy Aging conducted by the University of Michigan Institute for Healthcare Policy and Innovation, and sponsored by AARP and Michigan Medicine found that i</a:t>
            </a:r>
            <a:r>
              <a:rPr lang="en-US" sz="1800" b="0" dirty="0">
                <a:effectLst/>
                <a:latin typeface="Verdana" panose="020B0604030504040204" pitchFamily="34" charset="0"/>
                <a:ea typeface="Times New Roman" panose="02020603050405020304" pitchFamily="18" charset="0"/>
              </a:rPr>
              <a:t>n June 2020, 56 percent of older adults reported feeling isolated from others compared to 27 percent in 2018 (</a:t>
            </a:r>
            <a:r>
              <a:rPr lang="en-US" sz="1800" b="0" u="sng" dirty="0">
                <a:solidFill>
                  <a:srgbClr val="0563C1"/>
                </a:solidFill>
                <a:effectLst/>
                <a:latin typeface="Verdana" panose="020B0604030504040204" pitchFamily="34" charset="0"/>
                <a:ea typeface="Times New Roman" panose="02020603050405020304" pitchFamily="18" charset="0"/>
                <a:hlinkClick r:id="rId3"/>
              </a:rPr>
              <a:t>National Poll on Healthy Aging, 2020</a:t>
            </a:r>
            <a:r>
              <a:rPr lang="en-US" sz="1800" b="0" dirty="0">
                <a:effectLst/>
                <a:latin typeface="Verdana" panose="020B0604030504040204" pitchFamily="34" charset="0"/>
                <a:ea typeface="Times New Roman" panose="02020603050405020304" pitchFamily="18" charset="0"/>
              </a:rPr>
              <a:t>). When comparing feelings to before the pandemic, 48 percent of older adults reported feeling more isolated during the pandemic.</a:t>
            </a:r>
            <a:endParaRPr lang="en-US" dirty="0"/>
          </a:p>
        </p:txBody>
      </p:sp>
      <p:sp>
        <p:nvSpPr>
          <p:cNvPr id="4" name="Slide Number Placeholder 3"/>
          <p:cNvSpPr>
            <a:spLocks noGrp="1"/>
          </p:cNvSpPr>
          <p:nvPr>
            <p:ph type="sldNum" sz="quarter" idx="5"/>
          </p:nvPr>
        </p:nvSpPr>
        <p:spPr/>
        <p:txBody>
          <a:bodyPr/>
          <a:lstStyle/>
          <a:p>
            <a:fld id="{5CF99128-CB8E-4D5C-A9CE-7D245ADDFF40}" type="slidenum">
              <a:rPr lang="en-US" smtClean="0"/>
              <a:t>6</a:t>
            </a:fld>
            <a:endParaRPr lang="en-US"/>
          </a:p>
        </p:txBody>
      </p:sp>
    </p:spTree>
    <p:extLst>
      <p:ext uri="{BB962C8B-B14F-4D97-AF65-F5344CB8AC3E}">
        <p14:creationId xmlns:p14="http://schemas.microsoft.com/office/powerpoint/2010/main" val="284148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Verdana" panose="020B0604030504040204" pitchFamily="34" charset="0"/>
              <a:buNone/>
              <a:tabLst/>
              <a:defRPr/>
            </a:pPr>
            <a:r>
              <a:rPr lang="en-US" sz="1100" b="0" dirty="0">
                <a:effectLst/>
                <a:latin typeface="Verdana" panose="020B0604030504040204" pitchFamily="34" charset="0"/>
                <a:ea typeface="Times New Roman" panose="02020603050405020304" pitchFamily="18" charset="0"/>
              </a:rPr>
              <a:t>Social engagement helps address and prevent social isolation and loneliness. </a:t>
            </a:r>
            <a:r>
              <a:rPr lang="en-US" sz="1100" dirty="0">
                <a:solidFill>
                  <a:srgbClr val="000000"/>
                </a:solidFill>
                <a:effectLst/>
                <a:latin typeface="Calibri" panose="020F0502020204030204" pitchFamily="34" charset="0"/>
                <a:ea typeface="PMingLiU" panose="02020500000000000000" pitchFamily="18" charset="-120"/>
                <a:cs typeface="Arial" panose="020B0604020202020204" pitchFamily="34" charset="0"/>
              </a:rPr>
              <a:t>Remaining socially engaged improves the quality of life for individuals and is associated with better health and mental health outcomes, including a greater likelihood of survival </a:t>
            </a: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(Holt-Lunstad, et. al., 2010), decreased risk of disability (James, Boyle, Buchman &amp; Bennett 2011), decreased likelihood of depression (Golden, Conroy, Lawlor, 2009; Isaac 2009) and b</a:t>
            </a:r>
            <a:r>
              <a:rPr lang="en-US" sz="1100" b="0" dirty="0">
                <a:effectLst/>
                <a:latin typeface="Verdana" panose="020B0604030504040204" pitchFamily="34" charset="0"/>
                <a:ea typeface="Times New Roman" panose="02020603050405020304" pitchFamily="18" charset="0"/>
              </a:rPr>
              <a:t>etter cognitive function (</a:t>
            </a:r>
            <a:r>
              <a:rPr lang="en-US" sz="1100" b="0" u="none" dirty="0">
                <a:solidFill>
                  <a:schemeClr val="tx1"/>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Krueger et al., 2009</a:t>
            </a:r>
            <a:r>
              <a:rPr lang="en-US" sz="1100" b="0" dirty="0">
                <a:effectLst/>
                <a:latin typeface="Verdana" panose="020B0604030504040204" pitchFamily="34"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latin typeface="Calibri" panose="020F0502020204030204" pitchFamily="34" charset="0"/>
                <a:ea typeface="Times New Roman" panose="02020603050405020304" pitchFamily="18" charset="0"/>
                <a:cs typeface="Times New Roman" panose="02020603050405020304" pitchFamily="18" charset="0"/>
              </a:rPr>
              <a:t>Social engagement also benefits the community. When older adults, people with disabilities and caregivers are engaged in their community, they are sharing their knowledge and skills with others. </a:t>
            </a:r>
          </a:p>
          <a:p>
            <a:endParaRPr lang="en-US" sz="1400" dirty="0"/>
          </a:p>
        </p:txBody>
      </p:sp>
      <p:sp>
        <p:nvSpPr>
          <p:cNvPr id="4" name="Slide Number Placeholder 3"/>
          <p:cNvSpPr>
            <a:spLocks noGrp="1"/>
          </p:cNvSpPr>
          <p:nvPr>
            <p:ph type="sldNum" sz="quarter" idx="5"/>
          </p:nvPr>
        </p:nvSpPr>
        <p:spPr/>
        <p:txBody>
          <a:bodyPr/>
          <a:lstStyle/>
          <a:p>
            <a:fld id="{67E890AE-C142-4A46-BA3A-9BD17911D291}" type="slidenum">
              <a:rPr lang="en-US" smtClean="0"/>
              <a:t>7</a:t>
            </a:fld>
            <a:endParaRPr lang="en-US"/>
          </a:p>
        </p:txBody>
      </p:sp>
    </p:spTree>
    <p:extLst>
      <p:ext uri="{BB962C8B-B14F-4D97-AF65-F5344CB8AC3E}">
        <p14:creationId xmlns:p14="http://schemas.microsoft.com/office/powerpoint/2010/main" val="342187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Social engagement can include things like: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Volunteering in the community at AAAs at other community organizations, which allows for greater engagement and provides significant support to the community </a:t>
            </a:r>
          </a:p>
          <a:p>
            <a:pPr marL="171450" indent="-171450">
              <a:buFont typeface="Arial" panose="020B0604020202020204" pitchFamily="34" charset="0"/>
              <a:buChar char="•"/>
            </a:pPr>
            <a:r>
              <a:rPr lang="en-US" sz="1400" dirty="0"/>
              <a:t>Exploring and participating in creative arts</a:t>
            </a:r>
          </a:p>
          <a:p>
            <a:pPr marL="171450" indent="-171450">
              <a:buFont typeface="Arial" panose="020B0604020202020204" pitchFamily="34" charset="0"/>
              <a:buChar char="•"/>
            </a:pPr>
            <a:r>
              <a:rPr lang="en-US" sz="1400" dirty="0"/>
              <a:t>Intergenerational activities like mentoring students or younger children</a:t>
            </a:r>
          </a:p>
          <a:p>
            <a:pPr marL="171450" indent="-171450">
              <a:buFont typeface="Arial" panose="020B0604020202020204" pitchFamily="34" charset="0"/>
              <a:buChar char="•"/>
            </a:pPr>
            <a:r>
              <a:rPr lang="en-US" sz="1400" dirty="0"/>
              <a:t>Participating in lifelong learning, classes and educational programming through </a:t>
            </a:r>
            <a:r>
              <a:rPr lang="en-US" sz="1400" dirty="0" err="1"/>
              <a:t>Osher</a:t>
            </a:r>
            <a:r>
              <a:rPr lang="en-US" sz="1400" dirty="0"/>
              <a:t> Lifelong Learning Institutes affiliated with colleges and universities as well as other adult education programs available through community centers and public libraries </a:t>
            </a:r>
          </a:p>
          <a:p>
            <a:pPr marL="171450" indent="-171450">
              <a:buFont typeface="Arial" panose="020B0604020202020204" pitchFamily="34" charset="0"/>
              <a:buChar char="•"/>
            </a:pPr>
            <a:r>
              <a:rPr lang="en-US" sz="1400" dirty="0"/>
              <a:t>Health and wellness activities, including classes offered by AAAs, senior centers, Parks and Recreation departments and YMCAs for older adults to remain healthy and fit </a:t>
            </a:r>
          </a:p>
          <a:p>
            <a:pPr marL="171450" indent="-171450">
              <a:buFont typeface="Arial" panose="020B0604020202020204" pitchFamily="34" charset="0"/>
              <a:buChar char="•"/>
            </a:pPr>
            <a:r>
              <a:rPr lang="en-US" sz="1400" dirty="0"/>
              <a:t>Other activities within the community  </a:t>
            </a:r>
          </a:p>
          <a:p>
            <a:pPr marL="171450" indent="-171450">
              <a:buFont typeface="Arial" panose="020B0604020202020204" pitchFamily="34" charset="0"/>
              <a:buChar char="•"/>
            </a:pPr>
            <a:r>
              <a:rPr lang="en-US" sz="1400" dirty="0"/>
              <a:t>Technology-based activities like using Zoom to participate in virtual offerings or learning to use new technologies</a:t>
            </a:r>
          </a:p>
          <a:p>
            <a:pPr marL="171450" indent="-171450">
              <a:buFont typeface="Arial" panose="020B0604020202020204" pitchFamily="34" charset="0"/>
              <a:buChar char="•"/>
            </a:pPr>
            <a:r>
              <a:rPr lang="en-US" sz="1400" dirty="0"/>
              <a:t>And other activities within the community </a:t>
            </a:r>
          </a:p>
        </p:txBody>
      </p:sp>
      <p:sp>
        <p:nvSpPr>
          <p:cNvPr id="4" name="Slide Number Placeholder 3"/>
          <p:cNvSpPr>
            <a:spLocks noGrp="1"/>
          </p:cNvSpPr>
          <p:nvPr>
            <p:ph type="sldNum" sz="quarter" idx="5"/>
          </p:nvPr>
        </p:nvSpPr>
        <p:spPr/>
        <p:txBody>
          <a:bodyPr/>
          <a:lstStyle/>
          <a:p>
            <a:fld id="{67E890AE-C142-4A46-BA3A-9BD17911D291}" type="slidenum">
              <a:rPr lang="en-US" smtClean="0"/>
              <a:t>8</a:t>
            </a:fld>
            <a:endParaRPr lang="en-US" dirty="0"/>
          </a:p>
        </p:txBody>
      </p:sp>
    </p:spTree>
    <p:extLst>
      <p:ext uri="{BB962C8B-B14F-4D97-AF65-F5344CB8AC3E}">
        <p14:creationId xmlns:p14="http://schemas.microsoft.com/office/powerpoint/2010/main" val="301310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word cloud describes the feelings expressed by older adults who indicated they were engaged in various activities within their communities. As you can see, older adults who were socially engaged found it to be valuable because they feel </a:t>
            </a:r>
            <a:r>
              <a:rPr lang="en-US" sz="1200" dirty="0"/>
              <a:t>connected, happy, purposeful, needed, helpful, fulfilled and more. </a:t>
            </a:r>
          </a:p>
          <a:p>
            <a:endParaRPr lang="en-US" dirty="0"/>
          </a:p>
        </p:txBody>
      </p:sp>
      <p:sp>
        <p:nvSpPr>
          <p:cNvPr id="4" name="Slide Number Placeholder 3"/>
          <p:cNvSpPr>
            <a:spLocks noGrp="1"/>
          </p:cNvSpPr>
          <p:nvPr>
            <p:ph type="sldNum" sz="quarter" idx="5"/>
          </p:nvPr>
        </p:nvSpPr>
        <p:spPr/>
        <p:txBody>
          <a:bodyPr/>
          <a:lstStyle/>
          <a:p>
            <a:fld id="{5CF99128-CB8E-4D5C-A9CE-7D245ADDFF40}" type="slidenum">
              <a:rPr lang="en-US" smtClean="0"/>
              <a:t>9</a:t>
            </a:fld>
            <a:endParaRPr lang="en-US"/>
          </a:p>
        </p:txBody>
      </p:sp>
    </p:spTree>
    <p:extLst>
      <p:ext uri="{BB962C8B-B14F-4D97-AF65-F5344CB8AC3E}">
        <p14:creationId xmlns:p14="http://schemas.microsoft.com/office/powerpoint/2010/main" val="150328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Verdana" panose="020B0604030504040204" pitchFamily="34" charset="0"/>
                <a:ea typeface="Calibri" panose="020F0502020204030204" pitchFamily="34" charset="0"/>
                <a:cs typeface="Times New Roman" panose="02020603050405020304" pitchFamily="18" charset="0"/>
              </a:rPr>
              <a:t>engAGED is a national effort administered by USAging, funded by the Administration for Community Living and guided by a Project Advisory Committee with representatives from 18 organizations and resource centers that is focused on increasing the social engagement of older adults, people with disabilities and their caregivers by expanding and enhancing the Aging Network’s capacity and reach to offer impactful interventions that promote social engagement. engAGED identifies, develops and disseminates resources, replication tools and best practices for the Aging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Verdana" panose="020B0604030504040204" pitchFamily="34" charset="0"/>
                <a:ea typeface="Calibri" panose="020F0502020204030204" pitchFamily="34" charset="0"/>
                <a:cs typeface="Times New Roman" panose="02020603050405020304" pitchFamily="18" charset="0"/>
              </a:rPr>
              <a:t>engAGED has several resources available for both organizations and consumers. The engAGED Innovations Hub offers organizations connection to replicable social engagement programs at the local and state level. engAGED also have toolkits and template materials that organizations can co-brand and incorporate into their messaging to raise awareness about the importance of social engagement and connect consumers to social engagement opportunities. The monthly engAGED webinars provide organizations with access to best practice examples throughout the Aging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Verdana" panose="020B0604030504040204" pitchFamily="34" charset="0"/>
                <a:ea typeface="Calibri" panose="020F0502020204030204" pitchFamily="34" charset="0"/>
                <a:cs typeface="Times New Roman" panose="02020603050405020304" pitchFamily="18" charset="0"/>
              </a:rPr>
              <a:t>As part of it’s work, engAGED also develops consumer-friendly materials that older adults, people with disabilities and caregivers can peruse to learn more about different types of social engagement opportunities of interest and how to get started. The most recent engAGED consumer-friendly booklet is focused on technology, highlighting different types of technology, how technology helps individuals stay engaged and how individuals can get connected to available technology options. </a:t>
            </a:r>
            <a:endParaRPr lang="en-US" dirty="0"/>
          </a:p>
        </p:txBody>
      </p:sp>
      <p:sp>
        <p:nvSpPr>
          <p:cNvPr id="4" name="Slide Number Placeholder 3"/>
          <p:cNvSpPr>
            <a:spLocks noGrp="1"/>
          </p:cNvSpPr>
          <p:nvPr>
            <p:ph type="sldNum" sz="quarter" idx="5"/>
          </p:nvPr>
        </p:nvSpPr>
        <p:spPr/>
        <p:txBody>
          <a:bodyPr/>
          <a:lstStyle/>
          <a:p>
            <a:fld id="{5CF99128-CB8E-4D5C-A9CE-7D245ADDFF40}" type="slidenum">
              <a:rPr lang="en-US" smtClean="0"/>
              <a:t>12</a:t>
            </a:fld>
            <a:endParaRPr lang="en-US"/>
          </a:p>
        </p:txBody>
      </p:sp>
    </p:spTree>
    <p:extLst>
      <p:ext uri="{BB962C8B-B14F-4D97-AF65-F5344CB8AC3E}">
        <p14:creationId xmlns:p14="http://schemas.microsoft.com/office/powerpoint/2010/main" val="391689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7997"/>
            <a:ext cx="7772400" cy="1102519"/>
          </a:xfrm>
        </p:spPr>
        <p:txBody>
          <a:bodyPr/>
          <a:lstStyle>
            <a:lvl1pPr>
              <a:defRPr sz="4000" baseline="0">
                <a:latin typeface="Arial Black"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672583"/>
            <a:ext cx="6400800" cy="1314450"/>
          </a:xfrm>
        </p:spPr>
        <p:txBody>
          <a:bodyPr/>
          <a:lstStyle>
            <a:lvl1pPr marL="0" indent="0" algn="ctr">
              <a:buNone/>
              <a:defRPr>
                <a:solidFill>
                  <a:srgbClr val="00A1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43357592-673E-7543-9F90-7E84C1BE7E3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4853" y="4229100"/>
            <a:ext cx="1606273" cy="603504"/>
          </a:xfrm>
          <a:prstGeom prst="rect">
            <a:avLst/>
          </a:prstGeom>
        </p:spPr>
      </p:pic>
    </p:spTree>
    <p:extLst>
      <p:ext uri="{BB962C8B-B14F-4D97-AF65-F5344CB8AC3E}">
        <p14:creationId xmlns:p14="http://schemas.microsoft.com/office/powerpoint/2010/main" val="17603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aseline="0">
                <a:latin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35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aseline="0">
                <a:latin typeface="Arial Black"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391245"/>
            <a:ext cx="4040188" cy="479822"/>
          </a:xfrm>
        </p:spPr>
        <p:txBody>
          <a:bodyPr anchor="b">
            <a:noAutofit/>
          </a:bodyPr>
          <a:lstStyle>
            <a:lvl1pPr marL="0" indent="0">
              <a:buNone/>
              <a:defRPr sz="2100" b="1">
                <a:solidFill>
                  <a:srgbClr val="00A1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7106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391245"/>
            <a:ext cx="4041775" cy="479822"/>
          </a:xfrm>
        </p:spPr>
        <p:txBody>
          <a:bodyPr anchor="b">
            <a:noAutofit/>
          </a:bodyPr>
          <a:lstStyle>
            <a:lvl1pPr marL="0" indent="0">
              <a:buNone/>
              <a:defRPr sz="2100" b="1">
                <a:solidFill>
                  <a:srgbClr val="00A1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87106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3299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628647"/>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9650" y="1495235"/>
            <a:ext cx="8229600" cy="30491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5"/>
          <a:stretch>
            <a:fillRect/>
          </a:stretch>
        </p:blipFill>
        <p:spPr>
          <a:xfrm>
            <a:off x="0" y="0"/>
            <a:ext cx="9144000" cy="554467"/>
          </a:xfrm>
          <a:prstGeom prst="rect">
            <a:avLst/>
          </a:prstGeom>
        </p:spPr>
      </p:pic>
      <p:pic>
        <p:nvPicPr>
          <p:cNvPr id="5" name="Picture 4"/>
          <p:cNvPicPr>
            <a:picLocks noChangeAspect="1"/>
          </p:cNvPicPr>
          <p:nvPr userDrawn="1"/>
        </p:nvPicPr>
        <p:blipFill>
          <a:blip r:embed="rId6"/>
          <a:stretch>
            <a:fillRect/>
          </a:stretch>
        </p:blipFill>
        <p:spPr>
          <a:xfrm>
            <a:off x="0" y="4686602"/>
            <a:ext cx="9144000" cy="468443"/>
          </a:xfrm>
          <a:prstGeom prst="rect">
            <a:avLst/>
          </a:prstGeom>
        </p:spPr>
      </p:pic>
      <p:pic>
        <p:nvPicPr>
          <p:cNvPr id="9" name="Picture 8"/>
          <p:cNvPicPr>
            <a:picLocks noChangeAspect="1"/>
          </p:cNvPicPr>
          <p:nvPr userDrawn="1"/>
        </p:nvPicPr>
        <p:blipFill>
          <a:blip r:embed="rId7"/>
          <a:stretch>
            <a:fillRect/>
          </a:stretch>
        </p:blipFill>
        <p:spPr>
          <a:xfrm>
            <a:off x="7466106" y="262175"/>
            <a:ext cx="1460500" cy="635000"/>
          </a:xfrm>
          <a:prstGeom prst="rect">
            <a:avLst/>
          </a:prstGeom>
        </p:spPr>
      </p:pic>
    </p:spTree>
    <p:extLst>
      <p:ext uri="{BB962C8B-B14F-4D97-AF65-F5344CB8AC3E}">
        <p14:creationId xmlns:p14="http://schemas.microsoft.com/office/powerpoint/2010/main" val="28904641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6" r:id="rId3"/>
  </p:sldLayoutIdLst>
  <p:txStyles>
    <p:titleStyle>
      <a:lvl1pPr algn="l" defTabSz="457200" rtl="0" eaLnBrk="1" latinLnBrk="0" hangingPunct="1">
        <a:spcBef>
          <a:spcPct val="0"/>
        </a:spcBef>
        <a:buNone/>
        <a:defRPr sz="4400" kern="1200">
          <a:solidFill>
            <a:srgbClr val="594081"/>
          </a:solidFill>
          <a:latin typeface="Impact"/>
          <a:ea typeface="+mj-ea"/>
          <a:cs typeface="Impact"/>
        </a:defRPr>
      </a:lvl1pPr>
    </p:titleStyle>
    <p:bodyStyle>
      <a:lvl1pPr marL="342900" indent="-342900" algn="l" defTabSz="457200" rtl="0" eaLnBrk="1" latinLnBrk="0" hangingPunct="1">
        <a:spcBef>
          <a:spcPct val="20000"/>
        </a:spcBef>
        <a:buClr>
          <a:srgbClr val="594081"/>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594081"/>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594081"/>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594081"/>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594081"/>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ngagingolderadults.org/hub"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engagingolderadults.org/publications" TargetMode="External"/><Relationship Id="rId5" Type="http://schemas.openxmlformats.org/officeDocument/2006/relationships/hyperlink" Target="http://www.engagingolderadults.org/current-and-past-events" TargetMode="External"/><Relationship Id="rId4" Type="http://schemas.openxmlformats.org/officeDocument/2006/relationships/hyperlink" Target="http://www.engagingolderadults.org/toolki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ia.nih.gov/news/social-isolation-loneliness-older-people-pose-health-risk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ubmed.ncbi.nlm.nih.gov/2709184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ubmed.ncbi.nlm.nih.gov/28320380/" TargetMode="External"/><Relationship Id="rId4" Type="http://schemas.openxmlformats.org/officeDocument/2006/relationships/hyperlink" Target="https://www.ncbi.nlm.nih.gov/pmc/articles/PMC559878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arp.org/content/dam/aarp/ppi/2017/10/medicare-spends-more-on-socially-isolated-older-adults.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eepblue.lib.umich.edu/bitstream/handle/2027.42/162549/0212_NPHA-loneliness-report-FINAL-09112020-handle.pdf?sequence=5&amp;isAllowed=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epblue.lib.umich.edu/bitstream/handle/2027.42/148147/NPHA_Loneliness-Report_FINAL-030419.pdf?sequence=3&amp;isAllowed=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ubmed.ncbi.nlm.nih.gov/2066865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latin typeface="Arial Black" panose="020B0A04020102020204" pitchFamily="34" charset="0"/>
              </a:rPr>
              <a:t>Social Engagement and the Aging Network</a:t>
            </a:r>
          </a:p>
        </p:txBody>
      </p:sp>
      <p:sp>
        <p:nvSpPr>
          <p:cNvPr id="7" name="Subtitle 6"/>
          <p:cNvSpPr>
            <a:spLocks noGrp="1"/>
          </p:cNvSpPr>
          <p:nvPr>
            <p:ph type="subTitle" idx="1"/>
          </p:nvPr>
        </p:nvSpPr>
        <p:spPr/>
        <p:txBody>
          <a:bodyPr/>
          <a:lstStyle/>
          <a:p>
            <a:r>
              <a:rPr lang="en-US" dirty="0"/>
              <a:t>INSERT DATE</a:t>
            </a:r>
          </a:p>
        </p:txBody>
      </p:sp>
      <p:pic>
        <p:nvPicPr>
          <p:cNvPr id="3" name="Picture 2" descr="Logo, company name&#10;&#10;Description automatically generated">
            <a:extLst>
              <a:ext uri="{FF2B5EF4-FFF2-40B4-BE49-F238E27FC236}">
                <a16:creationId xmlns:a16="http://schemas.microsoft.com/office/drawing/2014/main" id="{3577028A-5BA6-4E8C-A54B-F944D50A90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1403" y="4180593"/>
            <a:ext cx="1633731" cy="673609"/>
          </a:xfrm>
          <a:prstGeom prst="rect">
            <a:avLst/>
          </a:prstGeom>
        </p:spPr>
      </p:pic>
    </p:spTree>
    <p:extLst>
      <p:ext uri="{BB962C8B-B14F-4D97-AF65-F5344CB8AC3E}">
        <p14:creationId xmlns:p14="http://schemas.microsoft.com/office/powerpoint/2010/main" val="212296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9062-AE56-49F7-BA8A-D4828DDC00F5}"/>
              </a:ext>
            </a:extLst>
          </p:cNvPr>
          <p:cNvSpPr>
            <a:spLocks noGrp="1"/>
          </p:cNvSpPr>
          <p:nvPr>
            <p:ph type="title"/>
          </p:nvPr>
        </p:nvSpPr>
        <p:spPr/>
        <p:txBody>
          <a:bodyPr/>
          <a:lstStyle/>
          <a:p>
            <a:r>
              <a:rPr lang="en-US" dirty="0"/>
              <a:t>Local Org Information </a:t>
            </a:r>
          </a:p>
        </p:txBody>
      </p:sp>
      <p:sp>
        <p:nvSpPr>
          <p:cNvPr id="3" name="Content Placeholder 2">
            <a:extLst>
              <a:ext uri="{FF2B5EF4-FFF2-40B4-BE49-F238E27FC236}">
                <a16:creationId xmlns:a16="http://schemas.microsoft.com/office/drawing/2014/main" id="{A2415D62-25FE-468B-BCDD-8326923AF0E6}"/>
              </a:ext>
            </a:extLst>
          </p:cNvPr>
          <p:cNvSpPr>
            <a:spLocks noGrp="1"/>
          </p:cNvSpPr>
          <p:nvPr>
            <p:ph idx="1"/>
          </p:nvPr>
        </p:nvSpPr>
        <p:spPr/>
        <p:txBody>
          <a:bodyPr>
            <a:normAutofit fontScale="92500"/>
          </a:bodyPr>
          <a:lstStyle/>
          <a:p>
            <a:r>
              <a:rPr lang="en-US" dirty="0"/>
              <a:t>Insert information about your organization’s social engagement programs and activities (including volunteer opportunities). </a:t>
            </a:r>
          </a:p>
          <a:p>
            <a:r>
              <a:rPr lang="en-US" dirty="0"/>
              <a:t>Highlight any community partnerships or other resources related to </a:t>
            </a:r>
            <a:r>
              <a:rPr lang="en-US"/>
              <a:t>social engagement. </a:t>
            </a:r>
            <a:endParaRPr lang="en-US" dirty="0"/>
          </a:p>
          <a:p>
            <a:endParaRPr lang="en-US" dirty="0"/>
          </a:p>
        </p:txBody>
      </p:sp>
    </p:spTree>
    <p:extLst>
      <p:ext uri="{BB962C8B-B14F-4D97-AF65-F5344CB8AC3E}">
        <p14:creationId xmlns:p14="http://schemas.microsoft.com/office/powerpoint/2010/main" val="232302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F878-5419-49C4-A045-21ED0BA90CB3}"/>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7040A42-81A9-467E-BB70-C369DE909079}"/>
              </a:ext>
            </a:extLst>
          </p:cNvPr>
          <p:cNvSpPr>
            <a:spLocks noGrp="1"/>
          </p:cNvSpPr>
          <p:nvPr>
            <p:ph idx="1"/>
          </p:nvPr>
        </p:nvSpPr>
        <p:spPr/>
        <p:txBody>
          <a:bodyPr/>
          <a:lstStyle/>
          <a:p>
            <a:r>
              <a:rPr lang="en-US" dirty="0"/>
              <a:t>Insert your organization’s contact information (phone, website, address, etc.)</a:t>
            </a:r>
          </a:p>
        </p:txBody>
      </p:sp>
    </p:spTree>
    <p:extLst>
      <p:ext uri="{BB962C8B-B14F-4D97-AF65-F5344CB8AC3E}">
        <p14:creationId xmlns:p14="http://schemas.microsoft.com/office/powerpoint/2010/main" val="110975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5DC7-7F6C-4121-9A45-5A31D61255AD}"/>
              </a:ext>
            </a:extLst>
          </p:cNvPr>
          <p:cNvSpPr>
            <a:spLocks noGrp="1"/>
          </p:cNvSpPr>
          <p:nvPr>
            <p:ph type="title"/>
          </p:nvPr>
        </p:nvSpPr>
        <p:spPr>
          <a:xfrm>
            <a:off x="457199" y="695322"/>
            <a:ext cx="8229600" cy="857250"/>
          </a:xfrm>
        </p:spPr>
        <p:txBody>
          <a:bodyPr>
            <a:normAutofit fontScale="90000"/>
          </a:bodyPr>
          <a:lstStyle/>
          <a:p>
            <a:r>
              <a:rPr lang="en-US" dirty="0"/>
              <a:t>Additional Resources from engAGED</a:t>
            </a:r>
          </a:p>
        </p:txBody>
      </p:sp>
      <p:sp>
        <p:nvSpPr>
          <p:cNvPr id="4" name="Text Placeholder 3">
            <a:extLst>
              <a:ext uri="{FF2B5EF4-FFF2-40B4-BE49-F238E27FC236}">
                <a16:creationId xmlns:a16="http://schemas.microsoft.com/office/drawing/2014/main" id="{94F57BCD-4D77-49EB-85BD-15C701AC414E}"/>
              </a:ext>
            </a:extLst>
          </p:cNvPr>
          <p:cNvSpPr>
            <a:spLocks noGrp="1"/>
          </p:cNvSpPr>
          <p:nvPr>
            <p:ph type="body" idx="1"/>
          </p:nvPr>
        </p:nvSpPr>
        <p:spPr>
          <a:xfrm>
            <a:off x="457200" y="1659867"/>
            <a:ext cx="4040188" cy="479822"/>
          </a:xfrm>
        </p:spPr>
        <p:txBody>
          <a:bodyPr/>
          <a:lstStyle/>
          <a:p>
            <a:r>
              <a:rPr lang="en-US" dirty="0">
                <a:solidFill>
                  <a:schemeClr val="tx1"/>
                </a:solidFill>
              </a:rPr>
              <a:t>For Organizations </a:t>
            </a:r>
          </a:p>
        </p:txBody>
      </p:sp>
      <p:sp>
        <p:nvSpPr>
          <p:cNvPr id="5" name="Content Placeholder 4">
            <a:extLst>
              <a:ext uri="{FF2B5EF4-FFF2-40B4-BE49-F238E27FC236}">
                <a16:creationId xmlns:a16="http://schemas.microsoft.com/office/drawing/2014/main" id="{071FB428-C5DF-4BD4-B7E7-0F9DB89856E0}"/>
              </a:ext>
            </a:extLst>
          </p:cNvPr>
          <p:cNvSpPr>
            <a:spLocks noGrp="1"/>
          </p:cNvSpPr>
          <p:nvPr>
            <p:ph sz="half" idx="2"/>
          </p:nvPr>
        </p:nvSpPr>
        <p:spPr>
          <a:xfrm>
            <a:off x="457199" y="2139689"/>
            <a:ext cx="8091183" cy="1468959"/>
          </a:xfrm>
        </p:spPr>
        <p:txBody>
          <a:bodyPr>
            <a:normAutofit fontScale="92500" lnSpcReduction="20000"/>
          </a:bodyPr>
          <a:lstStyle/>
          <a:p>
            <a:r>
              <a:rPr lang="en-US" sz="2200" dirty="0"/>
              <a:t>Innovations Hub: </a:t>
            </a:r>
            <a:r>
              <a:rPr lang="en-US" sz="2200" b="1" dirty="0">
                <a:solidFill>
                  <a:srgbClr val="00A19B"/>
                </a:solidFill>
                <a:hlinkClick r:id="rId3">
                  <a:extLst>
                    <a:ext uri="{A12FA001-AC4F-418D-AE19-62706E023703}">
                      <ahyp:hlinkClr xmlns:ahyp="http://schemas.microsoft.com/office/drawing/2018/hyperlinkcolor" val="tx"/>
                    </a:ext>
                  </a:extLst>
                </a:hlinkClick>
              </a:rPr>
              <a:t>www.engagingolderadults.org/hub</a:t>
            </a:r>
            <a:r>
              <a:rPr lang="en-US" sz="2200" b="1" dirty="0">
                <a:solidFill>
                  <a:srgbClr val="00A19B"/>
                </a:solidFill>
              </a:rPr>
              <a:t> </a:t>
            </a:r>
          </a:p>
          <a:p>
            <a:r>
              <a:rPr lang="en-US" sz="2200" dirty="0"/>
              <a:t>Toolkits and template materials: </a:t>
            </a:r>
            <a:r>
              <a:rPr lang="en-US" sz="2200" b="1" dirty="0">
                <a:solidFill>
                  <a:srgbClr val="00A19B"/>
                </a:solidFill>
                <a:hlinkClick r:id="rId4">
                  <a:extLst>
                    <a:ext uri="{A12FA001-AC4F-418D-AE19-62706E023703}">
                      <ahyp:hlinkClr xmlns:ahyp="http://schemas.microsoft.com/office/drawing/2018/hyperlinkcolor" val="tx"/>
                    </a:ext>
                  </a:extLst>
                </a:hlinkClick>
              </a:rPr>
              <a:t>www.engagingolderadults.org/toolkits</a:t>
            </a:r>
            <a:r>
              <a:rPr lang="en-US" sz="2200" b="1" dirty="0">
                <a:solidFill>
                  <a:srgbClr val="00A19B"/>
                </a:solidFill>
              </a:rPr>
              <a:t> </a:t>
            </a:r>
          </a:p>
          <a:p>
            <a:r>
              <a:rPr lang="en-US" sz="2200" dirty="0"/>
              <a:t>Webinars: </a:t>
            </a:r>
            <a:r>
              <a:rPr lang="en-US" sz="2200" b="1" dirty="0">
                <a:solidFill>
                  <a:srgbClr val="00A19B"/>
                </a:solidFill>
                <a:hlinkClick r:id="rId5">
                  <a:extLst>
                    <a:ext uri="{A12FA001-AC4F-418D-AE19-62706E023703}">
                      <ahyp:hlinkClr xmlns:ahyp="http://schemas.microsoft.com/office/drawing/2018/hyperlinkcolor" val="tx"/>
                    </a:ext>
                  </a:extLst>
                </a:hlinkClick>
              </a:rPr>
              <a:t>www.engagingolderadults.org/current-and-past-events</a:t>
            </a:r>
            <a:r>
              <a:rPr lang="en-US" sz="2200" b="1" dirty="0">
                <a:solidFill>
                  <a:srgbClr val="00A19B"/>
                </a:solidFill>
              </a:rPr>
              <a:t>   </a:t>
            </a:r>
          </a:p>
          <a:p>
            <a:endParaRPr lang="en-US" dirty="0"/>
          </a:p>
        </p:txBody>
      </p:sp>
      <p:sp>
        <p:nvSpPr>
          <p:cNvPr id="6" name="Text Placeholder 5">
            <a:extLst>
              <a:ext uri="{FF2B5EF4-FFF2-40B4-BE49-F238E27FC236}">
                <a16:creationId xmlns:a16="http://schemas.microsoft.com/office/drawing/2014/main" id="{3CDFBC59-4C8E-47EC-91A8-E4A349BE812B}"/>
              </a:ext>
            </a:extLst>
          </p:cNvPr>
          <p:cNvSpPr>
            <a:spLocks noGrp="1"/>
          </p:cNvSpPr>
          <p:nvPr>
            <p:ph type="body" sz="quarter" idx="3"/>
          </p:nvPr>
        </p:nvSpPr>
        <p:spPr>
          <a:xfrm>
            <a:off x="529432" y="3517723"/>
            <a:ext cx="4041775" cy="479822"/>
          </a:xfrm>
        </p:spPr>
        <p:txBody>
          <a:bodyPr/>
          <a:lstStyle/>
          <a:p>
            <a:r>
              <a:rPr lang="en-US" dirty="0">
                <a:solidFill>
                  <a:schemeClr val="tx1"/>
                </a:solidFill>
              </a:rPr>
              <a:t>For Consumers </a:t>
            </a:r>
          </a:p>
        </p:txBody>
      </p:sp>
      <p:sp>
        <p:nvSpPr>
          <p:cNvPr id="7" name="Content Placeholder 6">
            <a:extLst>
              <a:ext uri="{FF2B5EF4-FFF2-40B4-BE49-F238E27FC236}">
                <a16:creationId xmlns:a16="http://schemas.microsoft.com/office/drawing/2014/main" id="{FD301E29-F53F-46A9-8115-85DBF3735A4C}"/>
              </a:ext>
            </a:extLst>
          </p:cNvPr>
          <p:cNvSpPr>
            <a:spLocks noGrp="1"/>
          </p:cNvSpPr>
          <p:nvPr>
            <p:ph sz="quarter" idx="4"/>
          </p:nvPr>
        </p:nvSpPr>
        <p:spPr>
          <a:xfrm>
            <a:off x="529431" y="4014888"/>
            <a:ext cx="8018951" cy="1094008"/>
          </a:xfrm>
        </p:spPr>
        <p:txBody>
          <a:bodyPr>
            <a:normAutofit fontScale="92500" lnSpcReduction="20000"/>
          </a:bodyPr>
          <a:lstStyle/>
          <a:p>
            <a:r>
              <a:rPr lang="en-US" sz="2200" dirty="0"/>
              <a:t>Flyers, fact sheets, booklets and more: </a:t>
            </a:r>
            <a:r>
              <a:rPr lang="en-US" sz="2200" b="1" dirty="0">
                <a:solidFill>
                  <a:srgbClr val="00A19B"/>
                </a:solidFill>
                <a:hlinkClick r:id="rId6">
                  <a:extLst>
                    <a:ext uri="{A12FA001-AC4F-418D-AE19-62706E023703}">
                      <ahyp:hlinkClr xmlns:ahyp="http://schemas.microsoft.com/office/drawing/2018/hyperlinkcolor" val="tx"/>
                    </a:ext>
                  </a:extLst>
                </a:hlinkClick>
              </a:rPr>
              <a:t>www.engagingolderadults.org/publications</a:t>
            </a:r>
            <a:r>
              <a:rPr lang="en-US" sz="2200" b="1" dirty="0">
                <a:solidFill>
                  <a:srgbClr val="00A19B"/>
                </a:solidFill>
              </a:rPr>
              <a:t> </a:t>
            </a:r>
          </a:p>
        </p:txBody>
      </p:sp>
    </p:spTree>
    <p:extLst>
      <p:ext uri="{BB962C8B-B14F-4D97-AF65-F5344CB8AC3E}">
        <p14:creationId xmlns:p14="http://schemas.microsoft.com/office/powerpoint/2010/main" val="243395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AB35EF-DD93-0C5E-8324-152D0A073D9F}"/>
              </a:ext>
            </a:extLst>
          </p:cNvPr>
          <p:cNvSpPr>
            <a:spLocks noGrp="1"/>
          </p:cNvSpPr>
          <p:nvPr>
            <p:ph type="title"/>
          </p:nvPr>
        </p:nvSpPr>
        <p:spPr/>
        <p:txBody>
          <a:bodyPr/>
          <a:lstStyle/>
          <a:p>
            <a:r>
              <a:rPr lang="en-US" dirty="0"/>
              <a:t>Federal Disclaimer</a:t>
            </a:r>
          </a:p>
        </p:txBody>
      </p:sp>
      <p:sp>
        <p:nvSpPr>
          <p:cNvPr id="8" name="Content Placeholder 7">
            <a:extLst>
              <a:ext uri="{FF2B5EF4-FFF2-40B4-BE49-F238E27FC236}">
                <a16:creationId xmlns:a16="http://schemas.microsoft.com/office/drawing/2014/main" id="{5A3B68C1-453F-DD2D-7D18-9C2DDBEDF8E8}"/>
              </a:ext>
            </a:extLst>
          </p:cNvPr>
          <p:cNvSpPr>
            <a:spLocks noGrp="1"/>
          </p:cNvSpPr>
          <p:nvPr>
            <p:ph idx="1"/>
          </p:nvPr>
        </p:nvSpPr>
        <p:spPr/>
        <p:txBody>
          <a:bodyPr/>
          <a:lstStyle/>
          <a:p>
            <a:pPr marL="0" indent="0">
              <a:buNone/>
            </a:pPr>
            <a:r>
              <a:rPr lang="en-US" sz="1800" i="1" dirty="0">
                <a:effectLst/>
                <a:latin typeface="Verdana" panose="020B0604030504040204" pitchFamily="34" charset="0"/>
                <a:ea typeface="PMingLiU" panose="02020500000000000000" pitchFamily="18" charset="-120"/>
              </a:rPr>
              <a:t>This project #90EECC0002 is supported by the Administration for Community Living (ACL), U.S. Department of Health and Human Services (HHS) as part of a financial assistance award totaling $300,000 (or 74 percent) funded by ACL/HHS and $106,740 (or 26 percent) funded by non-government sources. The contents are those of the authors and do not necessarily represent the official views of, nor an endorsement, by ACL/HHS, or the U.S. Government.</a:t>
            </a:r>
            <a:endParaRPr lang="en-US" sz="1800" dirty="0">
              <a:effectLst/>
              <a:latin typeface="Times New Roman" panose="02020603050405020304" pitchFamily="18" charset="0"/>
              <a:ea typeface="PMingLiU" panose="02020500000000000000" pitchFamily="18" charset="-120"/>
            </a:endParaRPr>
          </a:p>
          <a:p>
            <a:endParaRPr lang="en-US" dirty="0"/>
          </a:p>
        </p:txBody>
      </p:sp>
    </p:spTree>
    <p:extLst>
      <p:ext uri="{BB962C8B-B14F-4D97-AF65-F5344CB8AC3E}">
        <p14:creationId xmlns:p14="http://schemas.microsoft.com/office/powerpoint/2010/main" val="79400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22917"/>
            <a:ext cx="8229600" cy="857250"/>
          </a:xfrm>
        </p:spPr>
        <p:txBody>
          <a:bodyPr>
            <a:normAutofit fontScale="90000"/>
          </a:bodyPr>
          <a:lstStyle/>
          <a:p>
            <a:r>
              <a:rPr lang="en-US" dirty="0"/>
              <a:t>Introduction: Organization Information</a:t>
            </a:r>
          </a:p>
        </p:txBody>
      </p:sp>
      <p:sp>
        <p:nvSpPr>
          <p:cNvPr id="3" name="Content Placeholder 2"/>
          <p:cNvSpPr>
            <a:spLocks noGrp="1"/>
          </p:cNvSpPr>
          <p:nvPr>
            <p:ph idx="1"/>
          </p:nvPr>
        </p:nvSpPr>
        <p:spPr>
          <a:xfrm>
            <a:off x="469650" y="1815752"/>
            <a:ext cx="8229600" cy="3049133"/>
          </a:xfrm>
        </p:spPr>
        <p:txBody>
          <a:bodyPr/>
          <a:lstStyle/>
          <a:p>
            <a:r>
              <a:rPr lang="en-US" i="1" dirty="0">
                <a:latin typeface="+mn-lt"/>
              </a:rPr>
              <a:t>PRESENTER BIO;  </a:t>
            </a:r>
          </a:p>
          <a:p>
            <a:r>
              <a:rPr lang="en-US" i="1" dirty="0">
                <a:latin typeface="+mn-lt"/>
              </a:rPr>
              <a:t>ORGANIZATION MISSION OR GOAL(S); </a:t>
            </a:r>
          </a:p>
          <a:p>
            <a:r>
              <a:rPr lang="en-US" i="1" dirty="0">
                <a:latin typeface="+mn-lt"/>
              </a:rPr>
              <a:t>COMMUNITY PARTNERS, ETC.</a:t>
            </a:r>
          </a:p>
          <a:p>
            <a:endParaRPr lang="en-US" dirty="0"/>
          </a:p>
        </p:txBody>
      </p:sp>
    </p:spTree>
    <p:extLst>
      <p:ext uri="{BB962C8B-B14F-4D97-AF65-F5344CB8AC3E}">
        <p14:creationId xmlns:p14="http://schemas.microsoft.com/office/powerpoint/2010/main" val="260713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39B5-54DD-4F80-9578-B009175FC447}"/>
              </a:ext>
            </a:extLst>
          </p:cNvPr>
          <p:cNvSpPr>
            <a:spLocks noGrp="1"/>
          </p:cNvSpPr>
          <p:nvPr>
            <p:ph type="title"/>
          </p:nvPr>
        </p:nvSpPr>
        <p:spPr>
          <a:xfrm>
            <a:off x="457199" y="675782"/>
            <a:ext cx="7263354" cy="857250"/>
          </a:xfrm>
        </p:spPr>
        <p:txBody>
          <a:bodyPr>
            <a:normAutofit fontScale="90000"/>
          </a:bodyPr>
          <a:lstStyle/>
          <a:p>
            <a:r>
              <a:rPr lang="en-US" dirty="0"/>
              <a:t>Defining Social Isolation and Loneliness</a:t>
            </a:r>
          </a:p>
        </p:txBody>
      </p:sp>
      <p:sp>
        <p:nvSpPr>
          <p:cNvPr id="3" name="Content Placeholder 2">
            <a:extLst>
              <a:ext uri="{FF2B5EF4-FFF2-40B4-BE49-F238E27FC236}">
                <a16:creationId xmlns:a16="http://schemas.microsoft.com/office/drawing/2014/main" id="{02026C5F-574A-4242-8BB7-1662F9086ED8}"/>
              </a:ext>
            </a:extLst>
          </p:cNvPr>
          <p:cNvSpPr>
            <a:spLocks noGrp="1"/>
          </p:cNvSpPr>
          <p:nvPr>
            <p:ph idx="1"/>
          </p:nvPr>
        </p:nvSpPr>
        <p:spPr>
          <a:xfrm>
            <a:off x="469650" y="1778040"/>
            <a:ext cx="8229600" cy="3049133"/>
          </a:xfrm>
        </p:spPr>
        <p:txBody>
          <a:bodyPr>
            <a:noAutofit/>
          </a:bodyPr>
          <a:lstStyle/>
          <a:p>
            <a:r>
              <a:rPr lang="en-US" sz="2400" dirty="0"/>
              <a:t>Social isolation is the objective physical separation from others (</a:t>
            </a:r>
            <a:r>
              <a:rPr lang="en-US" sz="2400" dirty="0">
                <a:solidFill>
                  <a:srgbClr val="00A19B"/>
                </a:solidFill>
                <a:hlinkClick r:id="rId3">
                  <a:extLst>
                    <a:ext uri="{A12FA001-AC4F-418D-AE19-62706E023703}">
                      <ahyp:hlinkClr xmlns:ahyp="http://schemas.microsoft.com/office/drawing/2018/hyperlinkcolor" val="tx"/>
                    </a:ext>
                  </a:extLst>
                </a:hlinkClick>
              </a:rPr>
              <a:t>NIA, 2019</a:t>
            </a:r>
            <a:r>
              <a:rPr lang="en-US" sz="2400" dirty="0"/>
              <a:t>) and is commonly described as a quantifiable lack of relationships or infrequent social contact.  </a:t>
            </a:r>
          </a:p>
          <a:p>
            <a:r>
              <a:rPr lang="en-US" sz="2400" dirty="0"/>
              <a:t>Loneliness is a subjective feeling or perception of being alone (</a:t>
            </a:r>
            <a:r>
              <a:rPr lang="en-US" sz="2400" dirty="0">
                <a:solidFill>
                  <a:srgbClr val="00A19B"/>
                </a:solidFill>
                <a:hlinkClick r:id="rId3">
                  <a:extLst>
                    <a:ext uri="{A12FA001-AC4F-418D-AE19-62706E023703}">
                      <ahyp:hlinkClr xmlns:ahyp="http://schemas.microsoft.com/office/drawing/2018/hyperlinkcolor" val="tx"/>
                    </a:ext>
                  </a:extLst>
                </a:hlinkClick>
              </a:rPr>
              <a:t>NIA, 2019</a:t>
            </a:r>
            <a:r>
              <a:rPr lang="en-US" sz="2400" dirty="0"/>
              <a:t>).  </a:t>
            </a:r>
          </a:p>
        </p:txBody>
      </p:sp>
    </p:spTree>
    <p:extLst>
      <p:ext uri="{BB962C8B-B14F-4D97-AF65-F5344CB8AC3E}">
        <p14:creationId xmlns:p14="http://schemas.microsoft.com/office/powerpoint/2010/main" val="394125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E396-8C36-4F11-8118-FAAB44881007}"/>
              </a:ext>
            </a:extLst>
          </p:cNvPr>
          <p:cNvSpPr>
            <a:spLocks noGrp="1"/>
          </p:cNvSpPr>
          <p:nvPr>
            <p:ph type="title"/>
          </p:nvPr>
        </p:nvSpPr>
        <p:spPr>
          <a:xfrm>
            <a:off x="457199" y="512106"/>
            <a:ext cx="8229600" cy="857250"/>
          </a:xfrm>
        </p:spPr>
        <p:txBody>
          <a:bodyPr/>
          <a:lstStyle/>
          <a:p>
            <a:r>
              <a:rPr lang="en-US" dirty="0"/>
              <a:t>Negative Impacts</a:t>
            </a:r>
          </a:p>
        </p:txBody>
      </p:sp>
      <p:sp>
        <p:nvSpPr>
          <p:cNvPr id="3" name="Content Placeholder 2">
            <a:extLst>
              <a:ext uri="{FF2B5EF4-FFF2-40B4-BE49-F238E27FC236}">
                <a16:creationId xmlns:a16="http://schemas.microsoft.com/office/drawing/2014/main" id="{6EA0B9F4-66FE-4E0B-AB13-3BE7E52E4517}"/>
              </a:ext>
            </a:extLst>
          </p:cNvPr>
          <p:cNvSpPr>
            <a:spLocks noGrp="1"/>
          </p:cNvSpPr>
          <p:nvPr>
            <p:ph idx="1"/>
          </p:nvPr>
        </p:nvSpPr>
        <p:spPr>
          <a:xfrm>
            <a:off x="469650" y="1369356"/>
            <a:ext cx="8229600" cy="3516969"/>
          </a:xfrm>
        </p:spPr>
        <p:txBody>
          <a:bodyPr>
            <a:normAutofit/>
          </a:bodyPr>
          <a:lstStyle/>
          <a:p>
            <a:pPr marL="0" marR="0" indent="0" algn="l">
              <a:spcBef>
                <a:spcPts val="600"/>
              </a:spcBef>
              <a:spcAft>
                <a:spcPts val="0"/>
              </a:spcAft>
              <a:buNone/>
            </a:pPr>
            <a:r>
              <a:rPr lang="en-US" sz="2400" dirty="0">
                <a:effectLst/>
                <a:latin typeface="+mn-lt"/>
                <a:ea typeface="Times New Roman" panose="02020603050405020304" pitchFamily="18" charset="0"/>
              </a:rPr>
              <a:t>Individuals experiencing loneliness and/or social isolation:</a:t>
            </a:r>
            <a:endParaRPr lang="en-US" sz="2400" dirty="0">
              <a:latin typeface="+mn-lt"/>
              <a:ea typeface="Times New Roman" panose="02020603050405020304" pitchFamily="18" charset="0"/>
            </a:endParaRPr>
          </a:p>
          <a:p>
            <a:pPr>
              <a:spcBef>
                <a:spcPts val="600"/>
              </a:spcBef>
            </a:pPr>
            <a:r>
              <a:rPr lang="en-US" sz="2400" dirty="0">
                <a:effectLst/>
                <a:latin typeface="+mn-lt"/>
                <a:ea typeface="Times New Roman" panose="02020603050405020304" pitchFamily="18" charset="0"/>
                <a:cs typeface="Times New Roman" panose="02020603050405020304" pitchFamily="18" charset="0"/>
              </a:rPr>
              <a:t>Experience an increased risk of developing coronary heart disease or stroke (</a:t>
            </a:r>
            <a:r>
              <a:rPr lang="en-US" sz="2400" b="1" u="sng" dirty="0" err="1">
                <a:solidFill>
                  <a:srgbClr val="00A19B"/>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Valtorta</a:t>
            </a:r>
            <a:r>
              <a:rPr lang="en-US" sz="2400" b="1" u="sng" dirty="0">
                <a:solidFill>
                  <a:srgbClr val="00A19B"/>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et al., 2016a</a:t>
            </a:r>
            <a:r>
              <a:rPr lang="en-US" sz="2400" dirty="0">
                <a:effectLst/>
                <a:latin typeface="+mn-lt"/>
                <a:ea typeface="Times New Roman" panose="02020603050405020304" pitchFamily="18" charset="0"/>
                <a:cs typeface="Times New Roman" panose="02020603050405020304" pitchFamily="18" charset="0"/>
              </a:rPr>
              <a:t>).  </a:t>
            </a:r>
            <a:endParaRPr lang="en-US" sz="2400" dirty="0">
              <a:latin typeface="+mn-lt"/>
              <a:ea typeface="Times New Roman" panose="02020603050405020304" pitchFamily="18" charset="0"/>
              <a:cs typeface="Times New Roman" panose="02020603050405020304" pitchFamily="18" charset="0"/>
            </a:endParaRPr>
          </a:p>
          <a:p>
            <a:pPr>
              <a:spcBef>
                <a:spcPts val="600"/>
              </a:spcBef>
            </a:pPr>
            <a:r>
              <a:rPr lang="en-US" sz="2400" dirty="0">
                <a:effectLst/>
                <a:latin typeface="+mn-lt"/>
                <a:ea typeface="Times New Roman" panose="02020603050405020304" pitchFamily="18" charset="0"/>
                <a:cs typeface="Times New Roman" panose="02020603050405020304" pitchFamily="18" charset="0"/>
              </a:rPr>
              <a:t>Experience an increased risk of mortality from all causes (</a:t>
            </a:r>
            <a:r>
              <a:rPr lang="en-US" sz="2400" b="1" u="sng" dirty="0">
                <a:solidFill>
                  <a:srgbClr val="00A19B"/>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Holt-Lunstad et al., 2017</a:t>
            </a:r>
            <a:r>
              <a:rPr lang="en-US" sz="2400" dirty="0">
                <a:effectLst/>
                <a:latin typeface="+mn-lt"/>
                <a:ea typeface="Times New Roman" panose="02020603050405020304" pitchFamily="18" charset="0"/>
                <a:cs typeface="Times New Roman" panose="02020603050405020304" pitchFamily="18" charset="0"/>
              </a:rPr>
              <a:t>). </a:t>
            </a:r>
            <a:endParaRPr lang="en-US" sz="2400" dirty="0">
              <a:latin typeface="+mn-lt"/>
              <a:ea typeface="Times New Roman" panose="02020603050405020304" pitchFamily="18" charset="0"/>
              <a:cs typeface="Times New Roman" panose="02020603050405020304" pitchFamily="18" charset="0"/>
            </a:endParaRPr>
          </a:p>
          <a:p>
            <a:pPr>
              <a:spcBef>
                <a:spcPts val="600"/>
              </a:spcBef>
            </a:pPr>
            <a:r>
              <a:rPr lang="en-US" sz="2400" dirty="0">
                <a:effectLst/>
                <a:latin typeface="+mn-lt"/>
                <a:ea typeface="Times New Roman" panose="02020603050405020304" pitchFamily="18" charset="0"/>
                <a:cs typeface="Times New Roman" panose="02020603050405020304" pitchFamily="18" charset="0"/>
              </a:rPr>
              <a:t>Experience higher rates of mental health conditions like depression and anxiety (</a:t>
            </a:r>
            <a:r>
              <a:rPr lang="en-US" sz="2400" b="1" u="sng" dirty="0" err="1">
                <a:solidFill>
                  <a:srgbClr val="00A19B"/>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Beutel</a:t>
            </a:r>
            <a:r>
              <a:rPr lang="en-US" sz="2400" b="1" u="sng" dirty="0">
                <a:solidFill>
                  <a:srgbClr val="00A19B"/>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et al., 2017</a:t>
            </a:r>
            <a:r>
              <a:rPr lang="en-US" sz="2400" dirty="0">
                <a:effectLst/>
                <a:latin typeface="+mn-lt"/>
                <a:ea typeface="Times New Roman" panose="02020603050405020304" pitchFamily="18" charset="0"/>
                <a:cs typeface="Times New Roman" panose="02020603050405020304" pitchFamily="18" charset="0"/>
              </a:rPr>
              <a:t>).</a:t>
            </a:r>
            <a:endParaRPr lang="en-US" sz="2400" dirty="0">
              <a:latin typeface="+mn-lt"/>
              <a:ea typeface="Times New Roman" panose="02020603050405020304" pitchFamily="18" charset="0"/>
              <a:cs typeface="Times New Roman" panose="02020603050405020304" pitchFamily="18" charset="0"/>
            </a:endParaRPr>
          </a:p>
          <a:p>
            <a:pPr marL="0" indent="0">
              <a:spcBef>
                <a:spcPts val="600"/>
              </a:spcBef>
              <a:buNone/>
            </a:pPr>
            <a:endParaRPr lang="en-US" sz="2000" dirty="0"/>
          </a:p>
        </p:txBody>
      </p:sp>
    </p:spTree>
    <p:extLst>
      <p:ext uri="{BB962C8B-B14F-4D97-AF65-F5344CB8AC3E}">
        <p14:creationId xmlns:p14="http://schemas.microsoft.com/office/powerpoint/2010/main" val="326928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878D-D67A-4AE1-86D8-9912E4993855}"/>
              </a:ext>
            </a:extLst>
          </p:cNvPr>
          <p:cNvSpPr>
            <a:spLocks noGrp="1"/>
          </p:cNvSpPr>
          <p:nvPr>
            <p:ph type="title"/>
          </p:nvPr>
        </p:nvSpPr>
        <p:spPr/>
        <p:txBody>
          <a:bodyPr/>
          <a:lstStyle/>
          <a:p>
            <a:r>
              <a:rPr lang="en-US" dirty="0">
                <a:latin typeface="Arial Black" panose="020B0A04020102020204" pitchFamily="34" charset="0"/>
              </a:rPr>
              <a:t>Financial Cost </a:t>
            </a:r>
          </a:p>
        </p:txBody>
      </p:sp>
      <p:sp>
        <p:nvSpPr>
          <p:cNvPr id="3" name="Content Placeholder 2">
            <a:extLst>
              <a:ext uri="{FF2B5EF4-FFF2-40B4-BE49-F238E27FC236}">
                <a16:creationId xmlns:a16="http://schemas.microsoft.com/office/drawing/2014/main" id="{3EFDC24C-55DD-4D22-980A-AF36378AADB2}"/>
              </a:ext>
            </a:extLst>
          </p:cNvPr>
          <p:cNvSpPr>
            <a:spLocks noGrp="1"/>
          </p:cNvSpPr>
          <p:nvPr>
            <p:ph sz="half" idx="2"/>
          </p:nvPr>
        </p:nvSpPr>
        <p:spPr>
          <a:xfrm>
            <a:off x="5109883" y="1375443"/>
            <a:ext cx="3957278" cy="3294196"/>
          </a:xfrm>
        </p:spPr>
        <p:txBody>
          <a:bodyPr>
            <a:noAutofit/>
          </a:bodyPr>
          <a:lstStyle/>
          <a:p>
            <a:pPr marL="0" indent="0">
              <a:buNone/>
            </a:pPr>
            <a:r>
              <a:rPr lang="en-US" dirty="0">
                <a:latin typeface="+mn-lt"/>
                <a:ea typeface="Verdana" panose="020B0604030504040204" pitchFamily="34" charset="0"/>
              </a:rPr>
              <a:t>A </a:t>
            </a:r>
            <a:r>
              <a:rPr lang="en-US" dirty="0">
                <a:solidFill>
                  <a:srgbClr val="00A19B"/>
                </a:solidFill>
                <a:latin typeface="+mn-lt"/>
                <a:ea typeface="Verdana" panose="020B0604030504040204" pitchFamily="34" charset="0"/>
                <a:hlinkClick r:id="rId3">
                  <a:extLst>
                    <a:ext uri="{A12FA001-AC4F-418D-AE19-62706E023703}">
                      <ahyp:hlinkClr xmlns:ahyp="http://schemas.microsoft.com/office/drawing/2018/hyperlinkcolor" val="tx"/>
                    </a:ext>
                  </a:extLst>
                </a:hlinkClick>
              </a:rPr>
              <a:t>2017 Study by AARP, Stanford and Harvard </a:t>
            </a:r>
            <a:r>
              <a:rPr lang="en-US" dirty="0">
                <a:latin typeface="+mn-lt"/>
                <a:ea typeface="Verdana" panose="020B0604030504040204" pitchFamily="34" charset="0"/>
              </a:rPr>
              <a:t>found Medicare spends an estimated $1,608 more per person annually for socially isolated older adults, costing Medicare $6.7 billion annually.</a:t>
            </a:r>
          </a:p>
        </p:txBody>
      </p:sp>
      <p:pic>
        <p:nvPicPr>
          <p:cNvPr id="7" name="Content Placeholder 4">
            <a:extLst>
              <a:ext uri="{FF2B5EF4-FFF2-40B4-BE49-F238E27FC236}">
                <a16:creationId xmlns:a16="http://schemas.microsoft.com/office/drawing/2014/main" id="{62CF3811-D65F-41E2-A11C-71227D1ACB2B}"/>
              </a:ext>
            </a:extLst>
          </p:cNvPr>
          <p:cNvPicPr>
            <a:picLocks noGrp="1" noChangeAspect="1"/>
          </p:cNvPicPr>
          <p:nvPr>
            <p:ph sz="quarter" idx="4"/>
          </p:nvPr>
        </p:nvPicPr>
        <p:blipFill rotWithShape="1">
          <a:blip r:embed="rId4"/>
          <a:srcRect l="9932" r="9286"/>
          <a:stretch/>
        </p:blipFill>
        <p:spPr>
          <a:xfrm>
            <a:off x="457199" y="1832907"/>
            <a:ext cx="4374777" cy="2109005"/>
          </a:xfrm>
          <a:noFill/>
        </p:spPr>
      </p:pic>
    </p:spTree>
    <p:extLst>
      <p:ext uri="{BB962C8B-B14F-4D97-AF65-F5344CB8AC3E}">
        <p14:creationId xmlns:p14="http://schemas.microsoft.com/office/powerpoint/2010/main" val="292758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5DEB5D-574D-4288-9CB9-1BD3C90ABED6}"/>
              </a:ext>
            </a:extLst>
          </p:cNvPr>
          <p:cNvSpPr>
            <a:spLocks noGrp="1"/>
          </p:cNvSpPr>
          <p:nvPr>
            <p:ph type="title"/>
          </p:nvPr>
        </p:nvSpPr>
        <p:spPr/>
        <p:txBody>
          <a:bodyPr>
            <a:normAutofit fontScale="90000"/>
          </a:bodyPr>
          <a:lstStyle/>
          <a:p>
            <a:r>
              <a:rPr lang="en-US" dirty="0"/>
              <a:t>COVID-19 and Social Isolation </a:t>
            </a:r>
          </a:p>
        </p:txBody>
      </p:sp>
      <p:sp>
        <p:nvSpPr>
          <p:cNvPr id="8" name="Content Placeholder 7">
            <a:extLst>
              <a:ext uri="{FF2B5EF4-FFF2-40B4-BE49-F238E27FC236}">
                <a16:creationId xmlns:a16="http://schemas.microsoft.com/office/drawing/2014/main" id="{20268E09-30B7-4115-A23F-70C98B74C932}"/>
              </a:ext>
            </a:extLst>
          </p:cNvPr>
          <p:cNvSpPr>
            <a:spLocks noGrp="1"/>
          </p:cNvSpPr>
          <p:nvPr>
            <p:ph idx="1"/>
          </p:nvPr>
        </p:nvSpPr>
        <p:spPr>
          <a:xfrm>
            <a:off x="469650" y="1495235"/>
            <a:ext cx="8028891" cy="3049133"/>
          </a:xfrm>
        </p:spPr>
        <p:txBody>
          <a:bodyPr>
            <a:normAutofit lnSpcReduction="10000"/>
          </a:bodyPr>
          <a:lstStyle/>
          <a:p>
            <a:pPr>
              <a:spcBef>
                <a:spcPts val="600"/>
              </a:spcBef>
            </a:pPr>
            <a:r>
              <a:rPr lang="en-US" sz="2800" dirty="0">
                <a:latin typeface="+mn-lt"/>
                <a:ea typeface="Verdana" panose="020B0604030504040204" pitchFamily="34" charset="0"/>
              </a:rPr>
              <a:t>A </a:t>
            </a:r>
            <a:r>
              <a:rPr lang="en-US" sz="2800" dirty="0">
                <a:solidFill>
                  <a:srgbClr val="00A19B"/>
                </a:solidFill>
                <a:latin typeface="+mn-lt"/>
                <a:ea typeface="Verdana" panose="020B0604030504040204" pitchFamily="34" charset="0"/>
                <a:hlinkClick r:id="rId3">
                  <a:extLst>
                    <a:ext uri="{A12FA001-AC4F-418D-AE19-62706E023703}">
                      <ahyp:hlinkClr xmlns:ahyp="http://schemas.microsoft.com/office/drawing/2018/hyperlinkcolor" val="tx"/>
                    </a:ext>
                  </a:extLst>
                </a:hlinkClick>
              </a:rPr>
              <a:t>2020 National Poll on Healthy Aging </a:t>
            </a:r>
            <a:r>
              <a:rPr lang="en-US" sz="2800" dirty="0">
                <a:latin typeface="+mn-lt"/>
                <a:ea typeface="Verdana" panose="020B0604030504040204" pitchFamily="34" charset="0"/>
              </a:rPr>
              <a:t>found that 56 percent of older adults reported feeling isolated from others, compared to 27 percent in a </a:t>
            </a:r>
            <a:r>
              <a:rPr lang="en-US" sz="2800" dirty="0">
                <a:solidFill>
                  <a:srgbClr val="00A19B"/>
                </a:solidFill>
                <a:latin typeface="+mn-lt"/>
                <a:ea typeface="Verdana" panose="020B0604030504040204" pitchFamily="34" charset="0"/>
                <a:hlinkClick r:id="rId4">
                  <a:extLst>
                    <a:ext uri="{A12FA001-AC4F-418D-AE19-62706E023703}">
                      <ahyp:hlinkClr xmlns:ahyp="http://schemas.microsoft.com/office/drawing/2018/hyperlinkcolor" val="tx"/>
                    </a:ext>
                  </a:extLst>
                </a:hlinkClick>
              </a:rPr>
              <a:t>2018 poll</a:t>
            </a:r>
            <a:r>
              <a:rPr lang="en-US" sz="2800" dirty="0">
                <a:latin typeface="+mn-lt"/>
                <a:ea typeface="Verdana" panose="020B0604030504040204" pitchFamily="34" charset="0"/>
              </a:rPr>
              <a:t>.</a:t>
            </a:r>
          </a:p>
          <a:p>
            <a:pPr>
              <a:spcBef>
                <a:spcPts val="600"/>
              </a:spcBef>
            </a:pPr>
            <a:r>
              <a:rPr lang="en-US" sz="2800" dirty="0">
                <a:latin typeface="+mn-lt"/>
                <a:ea typeface="Verdana" panose="020B0604030504040204" pitchFamily="34" charset="0"/>
              </a:rPr>
              <a:t>When asked to compare feelings in 2020 before the pandemic, 48 percent indicated they felt more isolated. </a:t>
            </a:r>
          </a:p>
          <a:p>
            <a:pPr marL="0" indent="0">
              <a:spcBef>
                <a:spcPts val="600"/>
              </a:spcBef>
              <a:buNone/>
            </a:pPr>
            <a:endParaRPr lang="en-US" sz="2800" dirty="0">
              <a:latin typeface="+mn-lt"/>
              <a:ea typeface="Verdana" panose="020B0604030504040204" pitchFamily="34" charset="0"/>
            </a:endParaRPr>
          </a:p>
        </p:txBody>
      </p:sp>
    </p:spTree>
    <p:extLst>
      <p:ext uri="{BB962C8B-B14F-4D97-AF65-F5344CB8AC3E}">
        <p14:creationId xmlns:p14="http://schemas.microsoft.com/office/powerpoint/2010/main" val="222461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194A-CE4F-4E3F-A98C-D1DED57D8336}"/>
              </a:ext>
            </a:extLst>
          </p:cNvPr>
          <p:cNvSpPr>
            <a:spLocks noGrp="1"/>
          </p:cNvSpPr>
          <p:nvPr>
            <p:ph type="title"/>
          </p:nvPr>
        </p:nvSpPr>
        <p:spPr/>
        <p:txBody>
          <a:bodyPr>
            <a:normAutofit/>
          </a:bodyPr>
          <a:lstStyle/>
          <a:p>
            <a:r>
              <a:rPr lang="en-US" dirty="0">
                <a:latin typeface="Arial Black" panose="020B0A04020102020204" pitchFamily="34" charset="0"/>
              </a:rPr>
              <a:t>Social Engagement </a:t>
            </a:r>
          </a:p>
        </p:txBody>
      </p:sp>
      <p:sp>
        <p:nvSpPr>
          <p:cNvPr id="3" name="Content Placeholder 2">
            <a:extLst>
              <a:ext uri="{FF2B5EF4-FFF2-40B4-BE49-F238E27FC236}">
                <a16:creationId xmlns:a16="http://schemas.microsoft.com/office/drawing/2014/main" id="{96DCA455-2235-4CA6-BDED-8E144240E7AB}"/>
              </a:ext>
            </a:extLst>
          </p:cNvPr>
          <p:cNvSpPr>
            <a:spLocks noGrp="1"/>
          </p:cNvSpPr>
          <p:nvPr>
            <p:ph sz="half" idx="2"/>
          </p:nvPr>
        </p:nvSpPr>
        <p:spPr>
          <a:xfrm>
            <a:off x="457200" y="1739152"/>
            <a:ext cx="3899647" cy="3224733"/>
          </a:xfrm>
        </p:spPr>
        <p:txBody>
          <a:bodyPr>
            <a:normAutofit/>
          </a:bodyPr>
          <a:lstStyle/>
          <a:p>
            <a:pPr>
              <a:spcBef>
                <a:spcPts val="600"/>
              </a:spcBef>
            </a:pPr>
            <a:r>
              <a:rPr lang="en-US" sz="2200" dirty="0">
                <a:latin typeface="+mn-lt"/>
                <a:ea typeface="Verdana" panose="020B0604030504040204" pitchFamily="34" charset="0"/>
              </a:rPr>
              <a:t>Research shows remaining socially engaged improves quality of life. </a:t>
            </a:r>
          </a:p>
          <a:p>
            <a:pPr>
              <a:spcBef>
                <a:spcPts val="600"/>
              </a:spcBef>
            </a:pPr>
            <a:r>
              <a:rPr lang="en-US" sz="2200" dirty="0">
                <a:latin typeface="+mn-lt"/>
                <a:ea typeface="Verdana" panose="020B0604030504040204" pitchFamily="34" charset="0"/>
              </a:rPr>
              <a:t>People with strong social connections may live longer (</a:t>
            </a:r>
            <a:r>
              <a:rPr lang="en-US" sz="2200" dirty="0">
                <a:solidFill>
                  <a:srgbClr val="00A19B"/>
                </a:solidFill>
                <a:latin typeface="+mn-lt"/>
                <a:ea typeface="Verdana" panose="020B0604030504040204" pitchFamily="34" charset="0"/>
                <a:hlinkClick r:id="rId3">
                  <a:extLst>
                    <a:ext uri="{A12FA001-AC4F-418D-AE19-62706E023703}">
                      <ahyp:hlinkClr xmlns:ahyp="http://schemas.microsoft.com/office/drawing/2018/hyperlinkcolor" val="tx"/>
                    </a:ext>
                  </a:extLst>
                </a:hlinkClick>
              </a:rPr>
              <a:t>Holt-Lunstad et al., 2010</a:t>
            </a:r>
            <a:r>
              <a:rPr lang="en-US" sz="2200" dirty="0">
                <a:latin typeface="+mn-lt"/>
                <a:ea typeface="Verdana" panose="020B0604030504040204" pitchFamily="34" charset="0"/>
              </a:rPr>
              <a:t>).</a:t>
            </a:r>
          </a:p>
        </p:txBody>
      </p:sp>
      <p:pic>
        <p:nvPicPr>
          <p:cNvPr id="8" name="Content Placeholder 7">
            <a:extLst>
              <a:ext uri="{FF2B5EF4-FFF2-40B4-BE49-F238E27FC236}">
                <a16:creationId xmlns:a16="http://schemas.microsoft.com/office/drawing/2014/main" id="{E7A259EB-9D9A-4484-8EE0-9E07A4CD5453}"/>
              </a:ext>
            </a:extLst>
          </p:cNvPr>
          <p:cNvPicPr>
            <a:picLocks noGrp="1" noChangeAspect="1"/>
          </p:cNvPicPr>
          <p:nvPr>
            <p:ph sz="quarter" idx="4"/>
          </p:nvPr>
        </p:nvPicPr>
        <p:blipFill rotWithShape="1">
          <a:blip r:embed="rId4"/>
          <a:srcRect l="3658" r="7654"/>
          <a:stretch/>
        </p:blipFill>
        <p:spPr>
          <a:xfrm>
            <a:off x="4464423" y="1568025"/>
            <a:ext cx="4473387" cy="2370042"/>
          </a:xfrm>
        </p:spPr>
      </p:pic>
    </p:spTree>
    <p:extLst>
      <p:ext uri="{BB962C8B-B14F-4D97-AF65-F5344CB8AC3E}">
        <p14:creationId xmlns:p14="http://schemas.microsoft.com/office/powerpoint/2010/main" val="160262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EF45-5E90-4CC1-8C39-6CE1845154EC}"/>
              </a:ext>
            </a:extLst>
          </p:cNvPr>
          <p:cNvSpPr>
            <a:spLocks noGrp="1"/>
          </p:cNvSpPr>
          <p:nvPr>
            <p:ph type="title"/>
          </p:nvPr>
        </p:nvSpPr>
        <p:spPr/>
        <p:txBody>
          <a:bodyPr>
            <a:normAutofit fontScale="90000"/>
          </a:bodyPr>
          <a:lstStyle/>
          <a:p>
            <a:r>
              <a:rPr lang="en-US" dirty="0">
                <a:latin typeface="Arial Black" panose="020B0A04020102020204" pitchFamily="34" charset="0"/>
              </a:rPr>
              <a:t>Social Engagement Activities</a:t>
            </a:r>
          </a:p>
        </p:txBody>
      </p:sp>
      <p:sp>
        <p:nvSpPr>
          <p:cNvPr id="3" name="Content Placeholder 2">
            <a:extLst>
              <a:ext uri="{FF2B5EF4-FFF2-40B4-BE49-F238E27FC236}">
                <a16:creationId xmlns:a16="http://schemas.microsoft.com/office/drawing/2014/main" id="{7BD3B4BC-DD65-462A-A74B-5974A41D949A}"/>
              </a:ext>
            </a:extLst>
          </p:cNvPr>
          <p:cNvSpPr>
            <a:spLocks noGrp="1"/>
          </p:cNvSpPr>
          <p:nvPr>
            <p:ph sz="half" idx="2"/>
          </p:nvPr>
        </p:nvSpPr>
        <p:spPr>
          <a:xfrm>
            <a:off x="457199" y="1337912"/>
            <a:ext cx="4370523" cy="3496621"/>
          </a:xfrm>
        </p:spPr>
        <p:txBody>
          <a:bodyPr>
            <a:normAutofit/>
          </a:bodyPr>
          <a:lstStyle/>
          <a:p>
            <a:pPr>
              <a:spcBef>
                <a:spcPts val="600"/>
              </a:spcBef>
            </a:pPr>
            <a:r>
              <a:rPr lang="en-US" dirty="0">
                <a:latin typeface="Arial" panose="020B0604020202020204" pitchFamily="34" charset="0"/>
                <a:ea typeface="Verdana" panose="020B0604030504040204" pitchFamily="34" charset="0"/>
                <a:cs typeface="Arial" panose="020B0604020202020204" pitchFamily="34" charset="0"/>
              </a:rPr>
              <a:t>Volunteer opportunities</a:t>
            </a:r>
          </a:p>
          <a:p>
            <a:pPr>
              <a:spcBef>
                <a:spcPts val="600"/>
              </a:spcBef>
            </a:pPr>
            <a:r>
              <a:rPr lang="en-US" dirty="0">
                <a:latin typeface="Arial" panose="020B0604020202020204" pitchFamily="34" charset="0"/>
                <a:ea typeface="Verdana" panose="020B0604030504040204" pitchFamily="34" charset="0"/>
                <a:cs typeface="Arial" panose="020B0604020202020204" pitchFamily="34" charset="0"/>
              </a:rPr>
              <a:t>Creative arts activities </a:t>
            </a:r>
          </a:p>
          <a:p>
            <a:pPr>
              <a:spcBef>
                <a:spcPts val="600"/>
              </a:spcBef>
            </a:pPr>
            <a:r>
              <a:rPr lang="en-US" dirty="0">
                <a:latin typeface="Arial" panose="020B0604020202020204" pitchFamily="34" charset="0"/>
                <a:ea typeface="Verdana" panose="020B0604030504040204" pitchFamily="34" charset="0"/>
                <a:cs typeface="Arial" panose="020B0604020202020204" pitchFamily="34" charset="0"/>
              </a:rPr>
              <a:t>Intergenerational activities </a:t>
            </a:r>
          </a:p>
          <a:p>
            <a:pPr>
              <a:spcBef>
                <a:spcPts val="600"/>
              </a:spcBef>
            </a:pPr>
            <a:r>
              <a:rPr lang="en-US" dirty="0">
                <a:latin typeface="Arial" panose="020B0604020202020204" pitchFamily="34" charset="0"/>
                <a:ea typeface="Verdana" panose="020B0604030504040204" pitchFamily="34" charset="0"/>
                <a:cs typeface="Arial" panose="020B0604020202020204" pitchFamily="34" charset="0"/>
              </a:rPr>
              <a:t>Lifelong learning </a:t>
            </a:r>
          </a:p>
          <a:p>
            <a:pPr>
              <a:spcBef>
                <a:spcPts val="600"/>
              </a:spcBef>
            </a:pPr>
            <a:r>
              <a:rPr lang="en-US" dirty="0">
                <a:latin typeface="Arial" panose="020B0604020202020204" pitchFamily="34" charset="0"/>
                <a:ea typeface="Verdana" panose="020B0604030504040204" pitchFamily="34" charset="0"/>
                <a:cs typeface="Arial" panose="020B0604020202020204" pitchFamily="34" charset="0"/>
              </a:rPr>
              <a:t>Health and wellness activities </a:t>
            </a:r>
          </a:p>
          <a:p>
            <a:pPr>
              <a:spcBef>
                <a:spcPts val="600"/>
              </a:spcBef>
            </a:pPr>
            <a:r>
              <a:rPr lang="en-US" dirty="0">
                <a:latin typeface="Arial" panose="020B0604020202020204" pitchFamily="34" charset="0"/>
                <a:ea typeface="Verdana" panose="020B0604030504040204" pitchFamily="34" charset="0"/>
                <a:cs typeface="Arial" panose="020B0604020202020204" pitchFamily="34" charset="0"/>
              </a:rPr>
              <a:t>Technology activities</a:t>
            </a:r>
          </a:p>
          <a:p>
            <a:pPr>
              <a:spcBef>
                <a:spcPts val="600"/>
              </a:spcBef>
            </a:pPr>
            <a:r>
              <a:rPr lang="en-US" dirty="0">
                <a:latin typeface="Arial" panose="020B0604020202020204" pitchFamily="34" charset="0"/>
                <a:ea typeface="Verdana" panose="020B0604030504040204" pitchFamily="34" charset="0"/>
                <a:cs typeface="Arial" panose="020B0604020202020204" pitchFamily="34" charset="0"/>
              </a:rPr>
              <a:t>Community activities </a:t>
            </a:r>
          </a:p>
        </p:txBody>
      </p:sp>
      <p:pic>
        <p:nvPicPr>
          <p:cNvPr id="9" name="Content Placeholder 4">
            <a:extLst>
              <a:ext uri="{FF2B5EF4-FFF2-40B4-BE49-F238E27FC236}">
                <a16:creationId xmlns:a16="http://schemas.microsoft.com/office/drawing/2014/main" id="{A14D6A3B-3D25-4938-8F67-0AA72FCA97FA}"/>
              </a:ext>
            </a:extLst>
          </p:cNvPr>
          <p:cNvPicPr>
            <a:picLocks noChangeAspect="1"/>
          </p:cNvPicPr>
          <p:nvPr/>
        </p:nvPicPr>
        <p:blipFill>
          <a:blip r:embed="rId3"/>
          <a:stretch>
            <a:fillRect/>
          </a:stretch>
        </p:blipFill>
        <p:spPr>
          <a:xfrm>
            <a:off x="4690479" y="1696900"/>
            <a:ext cx="4166695" cy="2766609"/>
          </a:xfrm>
          <a:prstGeom prst="rect">
            <a:avLst/>
          </a:prstGeom>
        </p:spPr>
      </p:pic>
    </p:spTree>
    <p:extLst>
      <p:ext uri="{BB962C8B-B14F-4D97-AF65-F5344CB8AC3E}">
        <p14:creationId xmlns:p14="http://schemas.microsoft.com/office/powerpoint/2010/main" val="396573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0441-3C1C-4857-8F4F-2BB4757AA376}"/>
              </a:ext>
            </a:extLst>
          </p:cNvPr>
          <p:cNvSpPr>
            <a:spLocks noGrp="1"/>
          </p:cNvSpPr>
          <p:nvPr>
            <p:ph type="title"/>
          </p:nvPr>
        </p:nvSpPr>
        <p:spPr>
          <a:xfrm>
            <a:off x="457199" y="628647"/>
            <a:ext cx="8229600" cy="857250"/>
          </a:xfrm>
        </p:spPr>
        <p:txBody>
          <a:bodyPr anchor="ctr">
            <a:normAutofit/>
          </a:bodyPr>
          <a:lstStyle/>
          <a:p>
            <a:r>
              <a:rPr lang="en-US" dirty="0"/>
              <a:t>Value of Engagement </a:t>
            </a:r>
          </a:p>
        </p:txBody>
      </p:sp>
      <p:pic>
        <p:nvPicPr>
          <p:cNvPr id="8" name="Picture 7" descr="A close-up of a logo&#10;&#10;Description automatically generated with low confidence">
            <a:extLst>
              <a:ext uri="{FF2B5EF4-FFF2-40B4-BE49-F238E27FC236}">
                <a16:creationId xmlns:a16="http://schemas.microsoft.com/office/drawing/2014/main" id="{6671BF52-F6D2-4119-BD83-48DA37EC5D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6820" y="1495235"/>
            <a:ext cx="6241593" cy="3136400"/>
          </a:xfrm>
          <a:prstGeom prst="rect">
            <a:avLst/>
          </a:prstGeom>
          <a:noFill/>
        </p:spPr>
      </p:pic>
    </p:spTree>
    <p:extLst>
      <p:ext uri="{BB962C8B-B14F-4D97-AF65-F5344CB8AC3E}">
        <p14:creationId xmlns:p14="http://schemas.microsoft.com/office/powerpoint/2010/main" val="229226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A83EE8C0B24D41AF9049B99095227D" ma:contentTypeVersion="17" ma:contentTypeDescription="Create a new document." ma:contentTypeScope="" ma:versionID="06241c3ff187f9749a266bb38a16916b">
  <xsd:schema xmlns:xsd="http://www.w3.org/2001/XMLSchema" xmlns:xs="http://www.w3.org/2001/XMLSchema" xmlns:p="http://schemas.microsoft.com/office/2006/metadata/properties" xmlns:ns2="2d32015e-0204-4058-82fc-e98b7a5354eb" xmlns:ns3="4f81154a-34ba-4b39-b7b5-5c48ee994806" targetNamespace="http://schemas.microsoft.com/office/2006/metadata/properties" ma:root="true" ma:fieldsID="b610713be75246b279799dc649d3ce17" ns2:_="" ns3:_="">
    <xsd:import namespace="2d32015e-0204-4058-82fc-e98b7a5354eb"/>
    <xsd:import namespace="4f81154a-34ba-4b39-b7b5-5c48ee9948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ReviewedbyDeb"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2015e-0204-4058-82fc-e98b7a535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ReviewedbyDeb" ma:index="20" nillable="true" ma:displayName="Reviewed by Deb" ma:format="Dropdown" ma:list="UserInfo" ma:SharePointGroup="0" ma:internalName="ReviewedbyDeb">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2697cc2-de57-4ac5-8170-52ff47dbd4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81154a-34ba-4b39-b7b5-5c48ee9948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58279a2-084a-47e0-bf23-43fa0edbbbd0}" ma:internalName="TaxCatchAll" ma:showField="CatchAllData" ma:web="4f81154a-34ba-4b39-b7b5-5c48ee9948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byDeb xmlns="2d32015e-0204-4058-82fc-e98b7a5354eb">
      <UserInfo>
        <DisplayName/>
        <AccountId xsi:nil="true"/>
        <AccountType/>
      </UserInfo>
    </ReviewedbyDeb>
    <lcf76f155ced4ddcb4097134ff3c332f xmlns="2d32015e-0204-4058-82fc-e98b7a5354eb">
      <Terms xmlns="http://schemas.microsoft.com/office/infopath/2007/PartnerControls"/>
    </lcf76f155ced4ddcb4097134ff3c332f>
    <TaxCatchAll xmlns="4f81154a-34ba-4b39-b7b5-5c48ee994806" xsi:nil="true"/>
  </documentManagement>
</p:properties>
</file>

<file path=customXml/itemProps1.xml><?xml version="1.0" encoding="utf-8"?>
<ds:datastoreItem xmlns:ds="http://schemas.openxmlformats.org/officeDocument/2006/customXml" ds:itemID="{1E8CCD91-7FCC-4176-893E-D159B07CD19E}">
  <ds:schemaRefs>
    <ds:schemaRef ds:uri="http://schemas.microsoft.com/sharepoint/v3/contenttype/forms"/>
  </ds:schemaRefs>
</ds:datastoreItem>
</file>

<file path=customXml/itemProps2.xml><?xml version="1.0" encoding="utf-8"?>
<ds:datastoreItem xmlns:ds="http://schemas.openxmlformats.org/officeDocument/2006/customXml" ds:itemID="{0022AC97-9DE5-46D9-993D-70AAE0B54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2015e-0204-4058-82fc-e98b7a5354eb"/>
    <ds:schemaRef ds:uri="4f81154a-34ba-4b39-b7b5-5c48ee994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D7B354-86DE-47FF-A4AB-9A0A1EEE8C70}">
  <ds:schemaRefs>
    <ds:schemaRef ds:uri="http://schemas.microsoft.com/office/2006/metadata/properties"/>
    <ds:schemaRef ds:uri="http://schemas.microsoft.com/office/infopath/2007/PartnerControls"/>
    <ds:schemaRef ds:uri="2d32015e-0204-4058-82fc-e98b7a5354eb"/>
    <ds:schemaRef ds:uri="4f81154a-34ba-4b39-b7b5-5c48ee994806"/>
  </ds:schemaRefs>
</ds:datastoreItem>
</file>

<file path=docProps/app.xml><?xml version="1.0" encoding="utf-8"?>
<Properties xmlns="http://schemas.openxmlformats.org/officeDocument/2006/extended-properties" xmlns:vt="http://schemas.openxmlformats.org/officeDocument/2006/docPropsVTypes">
  <Template/>
  <TotalTime>744</TotalTime>
  <Words>1430</Words>
  <Application>Microsoft Office PowerPoint</Application>
  <PresentationFormat>On-screen Show (16:9)</PresentationFormat>
  <Paragraphs>85</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Black</vt:lpstr>
      <vt:lpstr>Avenir LT Std 35 Light</vt:lpstr>
      <vt:lpstr>Calibri</vt:lpstr>
      <vt:lpstr>Courier New</vt:lpstr>
      <vt:lpstr>Impact</vt:lpstr>
      <vt:lpstr>Symbol</vt:lpstr>
      <vt:lpstr>Times New Roman</vt:lpstr>
      <vt:lpstr>Verdana</vt:lpstr>
      <vt:lpstr>Office Theme</vt:lpstr>
      <vt:lpstr>Social Engagement and the Aging Network</vt:lpstr>
      <vt:lpstr>Introduction: Organization Information</vt:lpstr>
      <vt:lpstr>Defining Social Isolation and Loneliness</vt:lpstr>
      <vt:lpstr>Negative Impacts</vt:lpstr>
      <vt:lpstr>Financial Cost </vt:lpstr>
      <vt:lpstr>COVID-19 and Social Isolation </vt:lpstr>
      <vt:lpstr>Social Engagement </vt:lpstr>
      <vt:lpstr>Social Engagement Activities</vt:lpstr>
      <vt:lpstr>Value of Engagement </vt:lpstr>
      <vt:lpstr>Local Org Information </vt:lpstr>
      <vt:lpstr>Contact Information</vt:lpstr>
      <vt:lpstr>Additional Resources from engAGED</vt:lpstr>
      <vt:lpstr>Federal Disclaimer</vt:lpstr>
    </vt:vector>
  </TitlesOfParts>
  <Company>BZ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Zaczek</dc:creator>
  <cp:lastModifiedBy>Rebecca Levine</cp:lastModifiedBy>
  <cp:revision>22</cp:revision>
  <dcterms:created xsi:type="dcterms:W3CDTF">2018-01-24T20:44:13Z</dcterms:created>
  <dcterms:modified xsi:type="dcterms:W3CDTF">2022-07-05T14:30:00Z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0x010100D6A83EE8C0B24D41AF9049B99095227D</vt:lpwstr>
  </property>
  <property fmtid="{D5CDD505-2E9C-101B-9397-08002B2CF9AE}" pid="3" name="Order">
    <vt:r8>4901700</vt:r8>
  </property>
  <property fmtid="{D5CDD505-2E9C-101B-9397-08002B2CF9AE}" pid="4" name="MediaServiceImageTags">
    <vt:lpwstr/>
  </property>
</Properties>
</file>